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300" r:id="rId50"/>
    <p:sldId id="294" r:id="rId51"/>
    <p:sldId id="295" r:id="rId52"/>
    <p:sldId id="296" r:id="rId53"/>
    <p:sldId id="297" r:id="rId54"/>
    <p:sldId id="301" r:id="rId55"/>
    <p:sldId id="298" r:id="rId56"/>
    <p:sldId id="299"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gQFvuKuC8XjEUfB7c2PiMYMLBW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59" d="100"/>
          <a:sy n="59" d="100"/>
        </p:scale>
        <p:origin x="9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76017-2A77-4AC7-934C-1EAA61084EB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A0D550A-22AA-4ED1-AD82-E2F27A679CB6}">
      <dgm:prSet phldrT="[Text]" custT="1"/>
      <dgm:spPr/>
      <dgm:t>
        <a:bodyPr/>
        <a:lstStyle/>
        <a:p>
          <a:r>
            <a:rPr lang="en-US" sz="2000" dirty="0" smtClean="0">
              <a:latin typeface="Arial" panose="020B0604020202020204" pitchFamily="34" charset="0"/>
              <a:cs typeface="Arial" panose="020B0604020202020204" pitchFamily="34" charset="0"/>
            </a:rPr>
            <a:t>March</a:t>
          </a:r>
          <a:endParaRPr lang="en-US" sz="2000" dirty="0">
            <a:latin typeface="Arial" panose="020B0604020202020204" pitchFamily="34" charset="0"/>
            <a:cs typeface="Arial" panose="020B0604020202020204" pitchFamily="34" charset="0"/>
          </a:endParaRPr>
        </a:p>
      </dgm:t>
    </dgm:pt>
    <dgm:pt modelId="{8DDECBF4-EB90-4C2A-956D-E7CF64AD445F}" type="parTrans" cxnId="{CCBDD97E-FEBE-41CA-B1D8-3F69DE7AA271}">
      <dgm:prSet/>
      <dgm:spPr/>
      <dgm:t>
        <a:bodyPr/>
        <a:lstStyle/>
        <a:p>
          <a:endParaRPr lang="en-US"/>
        </a:p>
      </dgm:t>
    </dgm:pt>
    <dgm:pt modelId="{2F216C1D-E8CC-469C-8A20-2AFD26364196}" type="sibTrans" cxnId="{CCBDD97E-FEBE-41CA-B1D8-3F69DE7AA271}">
      <dgm:prSet/>
      <dgm:spPr/>
      <dgm:t>
        <a:bodyPr/>
        <a:lstStyle/>
        <a:p>
          <a:endParaRPr lang="en-US"/>
        </a:p>
      </dgm:t>
    </dgm:pt>
    <dgm:pt modelId="{F8CFB228-AE87-4989-B5FF-A549048EB478}">
      <dgm:prSet phldrT="[Text]" custT="1"/>
      <dgm:spPr/>
      <dgm:t>
        <a:bodyPr/>
        <a:lstStyle/>
        <a:p>
          <a:pPr algn="l"/>
          <a:r>
            <a:rPr lang="en-US" sz="1400" dirty="0" smtClean="0">
              <a:latin typeface="Arial" panose="020B0604020202020204" pitchFamily="34" charset="0"/>
              <a:cs typeface="Arial" panose="020B0604020202020204" pitchFamily="34" charset="0"/>
            </a:rPr>
            <a:t>3/28 </a:t>
          </a:r>
          <a:r>
            <a:rPr lang="en-US" sz="1400" dirty="0">
              <a:latin typeface="Arial" panose="020B0604020202020204" pitchFamily="34" charset="0"/>
              <a:cs typeface="Arial" panose="020B0604020202020204" pitchFamily="34" charset="0"/>
            </a:rPr>
            <a:t>- Fall Enrollment Begins</a:t>
          </a:r>
        </a:p>
      </dgm:t>
    </dgm:pt>
    <dgm:pt modelId="{AE4ADBCA-F8D5-4262-871E-83904757F737}" type="parTrans" cxnId="{7FB0159F-7E20-42C3-A90B-1AE0FF9A483F}">
      <dgm:prSet/>
      <dgm:spPr/>
      <dgm:t>
        <a:bodyPr/>
        <a:lstStyle/>
        <a:p>
          <a:endParaRPr lang="en-US"/>
        </a:p>
      </dgm:t>
    </dgm:pt>
    <dgm:pt modelId="{BFAAF68A-3086-414A-A079-123B24D85F17}" type="sibTrans" cxnId="{7FB0159F-7E20-42C3-A90B-1AE0FF9A483F}">
      <dgm:prSet/>
      <dgm:spPr/>
      <dgm:t>
        <a:bodyPr/>
        <a:lstStyle/>
        <a:p>
          <a:endParaRPr lang="en-US"/>
        </a:p>
      </dgm:t>
    </dgm:pt>
    <dgm:pt modelId="{5F57A6B6-08E9-4D1C-80B3-815C4662F4FB}">
      <dgm:prSet phldrT="[Text]" custT="1"/>
      <dgm:spPr/>
      <dgm:t>
        <a:bodyPr/>
        <a:lstStyle/>
        <a:p>
          <a:r>
            <a:rPr lang="en-US" sz="2000" dirty="0">
              <a:latin typeface="Arial" panose="020B0604020202020204" pitchFamily="34" charset="0"/>
              <a:cs typeface="Arial" panose="020B0604020202020204" pitchFamily="34" charset="0"/>
            </a:rPr>
            <a:t>May/June</a:t>
          </a:r>
        </a:p>
      </dgm:t>
    </dgm:pt>
    <dgm:pt modelId="{63AECF30-45A2-4E35-9E06-837E3F5AEFF3}" type="parTrans" cxnId="{2351E00F-53DB-4E95-8B67-1D7FF846BAE3}">
      <dgm:prSet/>
      <dgm:spPr/>
      <dgm:t>
        <a:bodyPr/>
        <a:lstStyle/>
        <a:p>
          <a:endParaRPr lang="en-US"/>
        </a:p>
      </dgm:t>
    </dgm:pt>
    <dgm:pt modelId="{5797F2F3-DEA5-4A35-88DF-AFBDD4AB3533}" type="sibTrans" cxnId="{2351E00F-53DB-4E95-8B67-1D7FF846BAE3}">
      <dgm:prSet/>
      <dgm:spPr/>
      <dgm:t>
        <a:bodyPr/>
        <a:lstStyle/>
        <a:p>
          <a:endParaRPr lang="en-US"/>
        </a:p>
      </dgm:t>
    </dgm:pt>
    <dgm:pt modelId="{F2F139AB-DBE6-4C8B-95E9-B9E0B7E7021B}">
      <dgm:prSet phldrT="[Text]" custT="1"/>
      <dgm:spPr/>
      <dgm:t>
        <a:bodyPr/>
        <a:lstStyle/>
        <a:p>
          <a:endParaRPr lang="en-US" sz="1400" dirty="0">
            <a:solidFill>
              <a:srgbClr val="FF0000"/>
            </a:solidFill>
            <a:latin typeface="Arial" panose="020B0604020202020204" pitchFamily="34" charset="0"/>
            <a:cs typeface="Arial" panose="020B0604020202020204" pitchFamily="34" charset="0"/>
          </a:endParaRPr>
        </a:p>
      </dgm:t>
    </dgm:pt>
    <dgm:pt modelId="{47E47CAA-04D4-4E2B-A167-9BE1202BC3A0}" type="parTrans" cxnId="{58041241-9E12-4976-A845-873D02DAB1D1}">
      <dgm:prSet/>
      <dgm:spPr/>
      <dgm:t>
        <a:bodyPr/>
        <a:lstStyle/>
        <a:p>
          <a:endParaRPr lang="en-US"/>
        </a:p>
      </dgm:t>
    </dgm:pt>
    <dgm:pt modelId="{60B6DDB9-9605-45FE-9251-0459EC73B05D}" type="sibTrans" cxnId="{58041241-9E12-4976-A845-873D02DAB1D1}">
      <dgm:prSet/>
      <dgm:spPr/>
      <dgm:t>
        <a:bodyPr/>
        <a:lstStyle/>
        <a:p>
          <a:endParaRPr lang="en-US"/>
        </a:p>
      </dgm:t>
    </dgm:pt>
    <dgm:pt modelId="{5D64235B-C104-49BB-ACC0-F2F57E849E2E}">
      <dgm:prSet phldrT="[Text]" custT="1"/>
      <dgm:spPr/>
      <dgm:t>
        <a:bodyPr/>
        <a:lstStyle/>
        <a:p>
          <a:r>
            <a:rPr lang="en-US" sz="2000" dirty="0">
              <a:latin typeface="Arial" panose="020B0604020202020204" pitchFamily="34" charset="0"/>
              <a:cs typeface="Arial" panose="020B0604020202020204" pitchFamily="34" charset="0"/>
            </a:rPr>
            <a:t>July</a:t>
          </a:r>
        </a:p>
      </dgm:t>
    </dgm:pt>
    <dgm:pt modelId="{6B0DC2BB-2E51-4B74-84D9-C749E0A74D9D}" type="parTrans" cxnId="{9E1F6383-9ADA-4FC0-BBA3-16B5FF20B543}">
      <dgm:prSet/>
      <dgm:spPr/>
      <dgm:t>
        <a:bodyPr/>
        <a:lstStyle/>
        <a:p>
          <a:endParaRPr lang="en-US"/>
        </a:p>
      </dgm:t>
    </dgm:pt>
    <dgm:pt modelId="{B22B8E66-81AA-4619-8801-8A6B16ED0554}" type="sibTrans" cxnId="{9E1F6383-9ADA-4FC0-BBA3-16B5FF20B543}">
      <dgm:prSet/>
      <dgm:spPr/>
      <dgm:t>
        <a:bodyPr/>
        <a:lstStyle/>
        <a:p>
          <a:endParaRPr lang="en-US"/>
        </a:p>
      </dgm:t>
    </dgm:pt>
    <dgm:pt modelId="{FDE2FEBF-DDC3-4FC9-BA6C-3779869FF727}">
      <dgm:prSet phldrT="[Text]" custT="1"/>
      <dgm:spPr/>
      <dgm:t>
        <a:bodyPr/>
        <a:lstStyle/>
        <a:p>
          <a:r>
            <a:rPr lang="en-US" sz="2000" dirty="0">
              <a:latin typeface="Arial" panose="020B0604020202020204" pitchFamily="34" charset="0"/>
              <a:cs typeface="Arial" panose="020B0604020202020204" pitchFamily="34" charset="0"/>
            </a:rPr>
            <a:t>August/</a:t>
          </a:r>
        </a:p>
        <a:p>
          <a:r>
            <a:rPr lang="en-US" sz="2000" dirty="0">
              <a:latin typeface="Arial" panose="020B0604020202020204" pitchFamily="34" charset="0"/>
              <a:cs typeface="Arial" panose="020B0604020202020204" pitchFamily="34" charset="0"/>
            </a:rPr>
            <a:t>Sept</a:t>
          </a:r>
        </a:p>
      </dgm:t>
    </dgm:pt>
    <dgm:pt modelId="{DCA6366D-4DBB-48AF-B891-3D9E9840ED23}" type="parTrans" cxnId="{4D095971-5CE5-40CD-914A-E7FAF18F711D}">
      <dgm:prSet/>
      <dgm:spPr/>
      <dgm:t>
        <a:bodyPr/>
        <a:lstStyle/>
        <a:p>
          <a:endParaRPr lang="en-US"/>
        </a:p>
      </dgm:t>
    </dgm:pt>
    <dgm:pt modelId="{14535F68-E23B-49C0-BC38-7CFD89B58AFB}" type="sibTrans" cxnId="{4D095971-5CE5-40CD-914A-E7FAF18F711D}">
      <dgm:prSet/>
      <dgm:spPr/>
      <dgm:t>
        <a:bodyPr/>
        <a:lstStyle/>
        <a:p>
          <a:endParaRPr lang="en-US"/>
        </a:p>
      </dgm:t>
    </dgm:pt>
    <dgm:pt modelId="{E6773C9B-C0CB-49CE-8315-315DD85CED0B}">
      <dgm:prSet phldrT="[Text]" custT="1"/>
      <dgm:spPr/>
      <dgm:t>
        <a:bodyPr/>
        <a:lstStyle/>
        <a:p>
          <a:r>
            <a:rPr lang="en-US" sz="1400" dirty="0" smtClean="0">
              <a:solidFill>
                <a:sysClr val="windowText" lastClr="000000"/>
              </a:solidFill>
              <a:latin typeface="Arial" panose="020B0604020202020204" pitchFamily="34" charset="0"/>
              <a:cs typeface="Arial" panose="020B0604020202020204" pitchFamily="34" charset="0"/>
            </a:rPr>
            <a:t>5/15 – Begin reviewing Fall exceptions</a:t>
          </a:r>
          <a:endParaRPr lang="en-US" sz="1400" dirty="0">
            <a:solidFill>
              <a:sysClr val="windowText" lastClr="000000"/>
            </a:solidFill>
            <a:latin typeface="Arial" panose="020B0604020202020204" pitchFamily="34" charset="0"/>
            <a:cs typeface="Arial" panose="020B0604020202020204" pitchFamily="34" charset="0"/>
          </a:endParaRPr>
        </a:p>
      </dgm:t>
    </dgm:pt>
    <dgm:pt modelId="{5E664CA1-B4E4-42E7-BC8D-B9767F09061C}" type="parTrans" cxnId="{D6DA1F75-11B5-406D-AA02-1337B9FAA88D}">
      <dgm:prSet/>
      <dgm:spPr/>
      <dgm:t>
        <a:bodyPr/>
        <a:lstStyle/>
        <a:p>
          <a:endParaRPr lang="en-US"/>
        </a:p>
      </dgm:t>
    </dgm:pt>
    <dgm:pt modelId="{386CEDE5-518E-44EE-A724-7905C22126C9}" type="sibTrans" cxnId="{D6DA1F75-11B5-406D-AA02-1337B9FAA88D}">
      <dgm:prSet/>
      <dgm:spPr/>
      <dgm:t>
        <a:bodyPr/>
        <a:lstStyle/>
        <a:p>
          <a:endParaRPr lang="en-US"/>
        </a:p>
      </dgm:t>
    </dgm:pt>
    <dgm:pt modelId="{0CFCA4A0-8DED-41A0-9E74-0D56978550E5}">
      <dgm:prSet phldrT="[Text]" custT="1"/>
      <dgm:spPr/>
      <dgm:t>
        <a:bodyPr/>
        <a:lstStyle/>
        <a:p>
          <a:pPr algn="l"/>
          <a:endParaRPr lang="en-US" sz="1400" dirty="0">
            <a:latin typeface="Arial" panose="020B0604020202020204" pitchFamily="34" charset="0"/>
            <a:cs typeface="Arial" panose="020B0604020202020204" pitchFamily="34" charset="0"/>
          </a:endParaRPr>
        </a:p>
      </dgm:t>
    </dgm:pt>
    <dgm:pt modelId="{228ED8D8-4971-47F5-8567-B35A6C053C4C}" type="parTrans" cxnId="{AD550010-4A59-4CB2-BB1D-51F4E6F725DE}">
      <dgm:prSet/>
      <dgm:spPr/>
      <dgm:t>
        <a:bodyPr/>
        <a:lstStyle/>
        <a:p>
          <a:endParaRPr lang="en-US"/>
        </a:p>
      </dgm:t>
    </dgm:pt>
    <dgm:pt modelId="{D0098C62-197F-4A3D-8130-6C16C10ECFF4}" type="sibTrans" cxnId="{AD550010-4A59-4CB2-BB1D-51F4E6F725DE}">
      <dgm:prSet/>
      <dgm:spPr/>
      <dgm:t>
        <a:bodyPr/>
        <a:lstStyle/>
        <a:p>
          <a:endParaRPr lang="en-US"/>
        </a:p>
      </dgm:t>
    </dgm:pt>
    <dgm:pt modelId="{FC6D68D2-7CEE-4017-B95B-6E29DE7957E6}">
      <dgm:prSet phldrT="[Text]" custT="1"/>
      <dgm:spPr/>
      <dgm:t>
        <a:bodyPr/>
        <a:lstStyle/>
        <a:p>
          <a:pPr algn="l"/>
          <a:endParaRPr lang="en-US" sz="1400" dirty="0">
            <a:latin typeface="Arial" panose="020B0604020202020204" pitchFamily="34" charset="0"/>
            <a:cs typeface="Arial" panose="020B0604020202020204" pitchFamily="34" charset="0"/>
          </a:endParaRPr>
        </a:p>
      </dgm:t>
    </dgm:pt>
    <dgm:pt modelId="{DB5FAD3C-A0F3-48BA-BAA7-68FE68EBA3D1}" type="parTrans" cxnId="{EDB593E1-7BA6-4DDE-AA89-855B93ED0DB7}">
      <dgm:prSet/>
      <dgm:spPr/>
      <dgm:t>
        <a:bodyPr/>
        <a:lstStyle/>
        <a:p>
          <a:endParaRPr lang="en-US"/>
        </a:p>
      </dgm:t>
    </dgm:pt>
    <dgm:pt modelId="{915F8482-0F0F-42D0-A1A0-4DFA853EFDDD}" type="sibTrans" cxnId="{EDB593E1-7BA6-4DDE-AA89-855B93ED0DB7}">
      <dgm:prSet/>
      <dgm:spPr/>
      <dgm:t>
        <a:bodyPr/>
        <a:lstStyle/>
        <a:p>
          <a:endParaRPr lang="en-US"/>
        </a:p>
      </dgm:t>
    </dgm:pt>
    <dgm:pt modelId="{B78A8B5A-A89A-4A26-927A-D94075039B68}">
      <dgm:prSet phldrT="[Text]" custT="1"/>
      <dgm:spPr/>
      <dgm:t>
        <a:bodyPr/>
        <a:lstStyle/>
        <a:p>
          <a:r>
            <a:rPr lang="en-US" sz="1400" dirty="0" smtClean="0">
              <a:latin typeface="Arial" panose="020B0604020202020204" pitchFamily="34" charset="0"/>
              <a:cs typeface="Arial" panose="020B0604020202020204" pitchFamily="34" charset="0"/>
            </a:rPr>
            <a:t>7/7 – Fall billing begins</a:t>
          </a:r>
          <a:endParaRPr lang="en-US" sz="1400" dirty="0">
            <a:latin typeface="Arial" panose="020B0604020202020204" pitchFamily="34" charset="0"/>
            <a:cs typeface="Arial" panose="020B0604020202020204" pitchFamily="34" charset="0"/>
          </a:endParaRPr>
        </a:p>
      </dgm:t>
    </dgm:pt>
    <dgm:pt modelId="{6F306043-EDCE-4C0E-80E4-FB49EB851DA4}" type="parTrans" cxnId="{E10D473D-CD8A-4BD4-BB73-9929FA4504AC}">
      <dgm:prSet/>
      <dgm:spPr/>
      <dgm:t>
        <a:bodyPr/>
        <a:lstStyle/>
        <a:p>
          <a:endParaRPr lang="en-US"/>
        </a:p>
      </dgm:t>
    </dgm:pt>
    <dgm:pt modelId="{0E066477-FF69-4ACF-9BE7-A9429030B41C}" type="sibTrans" cxnId="{E10D473D-CD8A-4BD4-BB73-9929FA4504AC}">
      <dgm:prSet/>
      <dgm:spPr/>
      <dgm:t>
        <a:bodyPr/>
        <a:lstStyle/>
        <a:p>
          <a:endParaRPr lang="en-US"/>
        </a:p>
      </dgm:t>
    </dgm:pt>
    <dgm:pt modelId="{EFE951BA-4BEE-4A97-A9B9-DE7626ADF6CA}">
      <dgm:prSet phldrT="[Text]" custT="1"/>
      <dgm:spPr/>
      <dgm:t>
        <a:bodyPr/>
        <a:lstStyle/>
        <a:p>
          <a:pPr algn="l"/>
          <a:r>
            <a:rPr lang="en-US" sz="1400" dirty="0" smtClean="0">
              <a:latin typeface="Arial" panose="020B0604020202020204" pitchFamily="34" charset="0"/>
              <a:cs typeface="Arial" panose="020B0604020202020204" pitchFamily="34" charset="0"/>
            </a:rPr>
            <a:t>3/28 GSSP roster open for Commit to Fund (CTF)</a:t>
          </a:r>
          <a:endParaRPr lang="en-US" sz="1400" dirty="0">
            <a:latin typeface="Arial" panose="020B0604020202020204" pitchFamily="34" charset="0"/>
            <a:cs typeface="Arial" panose="020B0604020202020204" pitchFamily="34" charset="0"/>
          </a:endParaRPr>
        </a:p>
      </dgm:t>
    </dgm:pt>
    <dgm:pt modelId="{FA4A8F39-5C3B-4664-89EC-33F64188F07A}" type="parTrans" cxnId="{E80307E9-84ED-4F87-BA65-5F29BF748651}">
      <dgm:prSet/>
      <dgm:spPr/>
      <dgm:t>
        <a:bodyPr/>
        <a:lstStyle/>
        <a:p>
          <a:endParaRPr lang="en-US"/>
        </a:p>
      </dgm:t>
    </dgm:pt>
    <dgm:pt modelId="{FE134BA5-4AAE-48F8-9726-965FA3D87171}" type="sibTrans" cxnId="{E80307E9-84ED-4F87-BA65-5F29BF748651}">
      <dgm:prSet/>
      <dgm:spPr/>
      <dgm:t>
        <a:bodyPr/>
        <a:lstStyle/>
        <a:p>
          <a:endParaRPr lang="en-US"/>
        </a:p>
      </dgm:t>
    </dgm:pt>
    <dgm:pt modelId="{29EF86BD-C839-4617-ADAE-F511BC5695B6}">
      <dgm:prSet phldrT="[Text]" custT="1"/>
      <dgm:spPr/>
      <dgm:t>
        <a:bodyPr/>
        <a:lstStyle/>
        <a:p>
          <a:r>
            <a:rPr lang="en-US" sz="1200" dirty="0" smtClean="0">
              <a:solidFill>
                <a:schemeClr val="tx1"/>
              </a:solidFill>
              <a:latin typeface="Arial" panose="020B0604020202020204" pitchFamily="34" charset="0"/>
              <a:cs typeface="Arial" panose="020B0604020202020204" pitchFamily="34" charset="0"/>
            </a:rPr>
            <a:t>8/22/2021 –First day of Classes</a:t>
          </a:r>
          <a:endParaRPr lang="en-US" sz="1200" dirty="0">
            <a:solidFill>
              <a:schemeClr val="tx1"/>
            </a:solidFill>
            <a:latin typeface="Arial" panose="020B0604020202020204" pitchFamily="34" charset="0"/>
            <a:cs typeface="Arial" panose="020B0604020202020204" pitchFamily="34" charset="0"/>
          </a:endParaRPr>
        </a:p>
      </dgm:t>
    </dgm:pt>
    <dgm:pt modelId="{6BE23E71-DB60-4EB7-95A3-D0729FA630E5}" type="parTrans" cxnId="{43339A73-17F0-4F33-B240-4103B50415EA}">
      <dgm:prSet/>
      <dgm:spPr/>
      <dgm:t>
        <a:bodyPr/>
        <a:lstStyle/>
        <a:p>
          <a:endParaRPr lang="en-US"/>
        </a:p>
      </dgm:t>
    </dgm:pt>
    <dgm:pt modelId="{D3058AC5-DF33-455C-B802-9E642B7DBBC8}" type="sibTrans" cxnId="{43339A73-17F0-4F33-B240-4103B50415EA}">
      <dgm:prSet/>
      <dgm:spPr/>
      <dgm:t>
        <a:bodyPr/>
        <a:lstStyle/>
        <a:p>
          <a:endParaRPr lang="en-US"/>
        </a:p>
      </dgm:t>
    </dgm:pt>
    <dgm:pt modelId="{17B49D50-1F6D-43F6-87D3-975BDF920719}">
      <dgm:prSet phldrT="[Text]" custT="1"/>
      <dgm:spPr/>
      <dgm:t>
        <a:bodyPr/>
        <a:lstStyle/>
        <a:p>
          <a:endParaRPr lang="en-US" sz="1200" dirty="0">
            <a:solidFill>
              <a:schemeClr val="tx1"/>
            </a:solidFill>
            <a:latin typeface="Arial" panose="020B0604020202020204" pitchFamily="34" charset="0"/>
            <a:cs typeface="Arial" panose="020B0604020202020204" pitchFamily="34" charset="0"/>
          </a:endParaRPr>
        </a:p>
      </dgm:t>
    </dgm:pt>
    <dgm:pt modelId="{86EE5D3B-6474-4B1F-8BD2-922C4D972915}" type="parTrans" cxnId="{5E042502-9AD2-4138-BD71-0256A004A88A}">
      <dgm:prSet/>
      <dgm:spPr/>
      <dgm:t>
        <a:bodyPr/>
        <a:lstStyle/>
        <a:p>
          <a:endParaRPr lang="en-US"/>
        </a:p>
      </dgm:t>
    </dgm:pt>
    <dgm:pt modelId="{7B949C70-9C48-4F12-9F5A-A0AC0ADF208D}" type="sibTrans" cxnId="{5E042502-9AD2-4138-BD71-0256A004A88A}">
      <dgm:prSet/>
      <dgm:spPr/>
      <dgm:t>
        <a:bodyPr/>
        <a:lstStyle/>
        <a:p>
          <a:endParaRPr lang="en-US"/>
        </a:p>
      </dgm:t>
    </dgm:pt>
    <dgm:pt modelId="{D3893847-1AFE-4504-8A93-62A727A23118}">
      <dgm:prSet phldrT="[Text]" custT="1"/>
      <dgm:spPr/>
      <dgm:t>
        <a:bodyPr/>
        <a:lstStyle/>
        <a:p>
          <a:endParaRPr lang="en-US" sz="1200" dirty="0">
            <a:solidFill>
              <a:schemeClr val="tx1"/>
            </a:solidFill>
            <a:latin typeface="Arial" panose="020B0604020202020204" pitchFamily="34" charset="0"/>
            <a:cs typeface="Arial" panose="020B0604020202020204" pitchFamily="34" charset="0"/>
          </a:endParaRPr>
        </a:p>
      </dgm:t>
    </dgm:pt>
    <dgm:pt modelId="{4FBD61F3-C6D7-47BC-9885-B38754ED51AB}" type="parTrans" cxnId="{3D0AFC33-FD03-4127-BC40-B91A4AB0ED58}">
      <dgm:prSet/>
      <dgm:spPr/>
      <dgm:t>
        <a:bodyPr/>
        <a:lstStyle/>
        <a:p>
          <a:endParaRPr lang="en-US"/>
        </a:p>
      </dgm:t>
    </dgm:pt>
    <dgm:pt modelId="{7FEF33DC-8545-4CF9-A5BF-BAAE9991E80B}" type="sibTrans" cxnId="{3D0AFC33-FD03-4127-BC40-B91A4AB0ED58}">
      <dgm:prSet/>
      <dgm:spPr/>
      <dgm:t>
        <a:bodyPr/>
        <a:lstStyle/>
        <a:p>
          <a:endParaRPr lang="en-US"/>
        </a:p>
      </dgm:t>
    </dgm:pt>
    <dgm:pt modelId="{2EC4A244-70F4-4ECA-951A-D852B149DC74}">
      <dgm:prSet phldrT="[Text]" custT="1"/>
      <dgm:spPr/>
      <dgm:t>
        <a:bodyPr/>
        <a:lstStyle/>
        <a:p>
          <a:pPr algn="l"/>
          <a:r>
            <a:rPr lang="en-US" sz="1400" dirty="0" smtClean="0">
              <a:latin typeface="Arial" panose="020B0604020202020204" pitchFamily="34" charset="0"/>
              <a:cs typeface="Arial" panose="020B0604020202020204" pitchFamily="34" charset="0"/>
            </a:rPr>
            <a:t>3/28 GSSP Exception Form – Open for fall</a:t>
          </a:r>
          <a:endParaRPr lang="en-US" sz="1400" dirty="0">
            <a:latin typeface="Arial" panose="020B0604020202020204" pitchFamily="34" charset="0"/>
            <a:cs typeface="Arial" panose="020B0604020202020204" pitchFamily="34" charset="0"/>
          </a:endParaRPr>
        </a:p>
      </dgm:t>
    </dgm:pt>
    <dgm:pt modelId="{B11C9EDA-04C6-493E-9916-C3171A66F5B0}" type="parTrans" cxnId="{6ABDACF8-7F80-4210-9988-FD259801CAC3}">
      <dgm:prSet/>
      <dgm:spPr/>
      <dgm:t>
        <a:bodyPr/>
        <a:lstStyle/>
        <a:p>
          <a:endParaRPr lang="en-US"/>
        </a:p>
      </dgm:t>
    </dgm:pt>
    <dgm:pt modelId="{E8441454-DF28-4F92-B18C-E2CAC85C6817}" type="sibTrans" cxnId="{6ABDACF8-7F80-4210-9988-FD259801CAC3}">
      <dgm:prSet/>
      <dgm:spPr/>
      <dgm:t>
        <a:bodyPr/>
        <a:lstStyle/>
        <a:p>
          <a:endParaRPr lang="en-US"/>
        </a:p>
      </dgm:t>
    </dgm:pt>
    <dgm:pt modelId="{3CECA7E0-4B0D-4DA7-B9D9-D60E44C9332C}">
      <dgm:prSet phldrT="[Text]" custT="1"/>
      <dgm:spPr/>
      <dgm:t>
        <a:bodyPr/>
        <a:lstStyle/>
        <a:p>
          <a:r>
            <a:rPr lang="en-US" sz="1400" dirty="0" smtClean="0">
              <a:solidFill>
                <a:sysClr val="windowText" lastClr="000000"/>
              </a:solidFill>
              <a:latin typeface="Arial" panose="020B0604020202020204" pitchFamily="34" charset="0"/>
              <a:cs typeface="Arial" panose="020B0604020202020204" pitchFamily="34" charset="0"/>
            </a:rPr>
            <a:t>5/16 – </a:t>
          </a:r>
          <a:r>
            <a:rPr lang="en-US" sz="1400" dirty="0" err="1" smtClean="0">
              <a:solidFill>
                <a:sysClr val="windowText" lastClr="000000"/>
              </a:solidFill>
              <a:latin typeface="Arial" panose="020B0604020202020204" pitchFamily="34" charset="0"/>
              <a:cs typeface="Arial" panose="020B0604020202020204" pitchFamily="34" charset="0"/>
            </a:rPr>
            <a:t>NextGen</a:t>
          </a:r>
          <a:r>
            <a:rPr lang="en-US" sz="1400" dirty="0" smtClean="0">
              <a:solidFill>
                <a:sysClr val="windowText" lastClr="000000"/>
              </a:solidFill>
              <a:latin typeface="Arial" panose="020B0604020202020204" pitchFamily="34" charset="0"/>
              <a:cs typeface="Arial" panose="020B0604020202020204" pitchFamily="34" charset="0"/>
            </a:rPr>
            <a:t> Open for Grad </a:t>
          </a:r>
          <a:r>
            <a:rPr lang="en-US" sz="1400" dirty="0" err="1" smtClean="0">
              <a:solidFill>
                <a:sysClr val="windowText" lastClr="000000"/>
              </a:solidFill>
              <a:latin typeface="Arial" panose="020B0604020202020204" pitchFamily="34" charset="0"/>
              <a:cs typeface="Arial" panose="020B0604020202020204" pitchFamily="34" charset="0"/>
            </a:rPr>
            <a:t>Appt</a:t>
          </a:r>
          <a:r>
            <a:rPr lang="en-US" sz="1400" dirty="0" smtClean="0">
              <a:solidFill>
                <a:sysClr val="windowText" lastClr="000000"/>
              </a:solidFill>
              <a:latin typeface="Arial" panose="020B0604020202020204" pitchFamily="34" charset="0"/>
              <a:cs typeface="Arial" panose="020B0604020202020204" pitchFamily="34" charset="0"/>
            </a:rPr>
            <a:t> Entry</a:t>
          </a:r>
          <a:endParaRPr lang="en-US" sz="1400" dirty="0">
            <a:solidFill>
              <a:sysClr val="windowText" lastClr="000000"/>
            </a:solidFill>
            <a:latin typeface="Arial" panose="020B0604020202020204" pitchFamily="34" charset="0"/>
            <a:cs typeface="Arial" panose="020B0604020202020204" pitchFamily="34" charset="0"/>
          </a:endParaRPr>
        </a:p>
      </dgm:t>
    </dgm:pt>
    <dgm:pt modelId="{44471047-2F35-4A5E-965F-362EA44DC68F}" type="parTrans" cxnId="{7D60A655-DEC3-46BB-ABA2-E42E877D87C0}">
      <dgm:prSet/>
      <dgm:spPr/>
      <dgm:t>
        <a:bodyPr/>
        <a:lstStyle/>
        <a:p>
          <a:endParaRPr lang="en-US"/>
        </a:p>
      </dgm:t>
    </dgm:pt>
    <dgm:pt modelId="{46C27C7F-47F9-4502-9C00-C1966D825E24}" type="sibTrans" cxnId="{7D60A655-DEC3-46BB-ABA2-E42E877D87C0}">
      <dgm:prSet/>
      <dgm:spPr/>
      <dgm:t>
        <a:bodyPr/>
        <a:lstStyle/>
        <a:p>
          <a:endParaRPr lang="en-US"/>
        </a:p>
      </dgm:t>
    </dgm:pt>
    <dgm:pt modelId="{EA0799BD-BEFA-4EF6-9336-351094C2F348}">
      <dgm:prSet phldrT="[Text]" custT="1"/>
      <dgm:spPr/>
      <dgm:t>
        <a:bodyPr/>
        <a:lstStyle/>
        <a:p>
          <a:r>
            <a:rPr lang="en-US" sz="1400" dirty="0" smtClean="0">
              <a:solidFill>
                <a:sysClr val="windowText" lastClr="000000"/>
              </a:solidFill>
              <a:latin typeface="Arial" panose="020B0604020202020204" pitchFamily="34" charset="0"/>
              <a:cs typeface="Arial" panose="020B0604020202020204" pitchFamily="34" charset="0"/>
            </a:rPr>
            <a:t>6/1 – Students with CTF will be reported to BCBS for enrollment in GSHI - daily through Census</a:t>
          </a:r>
          <a:endParaRPr lang="en-US" sz="1400" dirty="0">
            <a:solidFill>
              <a:sysClr val="windowText" lastClr="000000"/>
            </a:solidFill>
            <a:latin typeface="Arial" panose="020B0604020202020204" pitchFamily="34" charset="0"/>
            <a:cs typeface="Arial" panose="020B0604020202020204" pitchFamily="34" charset="0"/>
          </a:endParaRPr>
        </a:p>
      </dgm:t>
    </dgm:pt>
    <dgm:pt modelId="{339EB213-174E-4DAB-BC4D-F22A25420D9E}" type="parTrans" cxnId="{9541DCF7-ECC5-48E6-8AE0-251EBD55C1D1}">
      <dgm:prSet/>
      <dgm:spPr/>
      <dgm:t>
        <a:bodyPr/>
        <a:lstStyle/>
        <a:p>
          <a:endParaRPr lang="en-US"/>
        </a:p>
      </dgm:t>
    </dgm:pt>
    <dgm:pt modelId="{9EC6EC22-AB6B-4EEB-BEF9-B63F72D22137}" type="sibTrans" cxnId="{9541DCF7-ECC5-48E6-8AE0-251EBD55C1D1}">
      <dgm:prSet/>
      <dgm:spPr/>
      <dgm:t>
        <a:bodyPr/>
        <a:lstStyle/>
        <a:p>
          <a:endParaRPr lang="en-US"/>
        </a:p>
      </dgm:t>
    </dgm:pt>
    <dgm:pt modelId="{B0EBEBA7-9D8B-4520-854A-A8A5EC6975EE}">
      <dgm:prSet phldrT="[Text]" custT="1"/>
      <dgm:spPr/>
      <dgm:t>
        <a:bodyPr/>
        <a:lstStyle/>
        <a:p>
          <a:r>
            <a:rPr lang="en-US" sz="1400" dirty="0" smtClean="0">
              <a:latin typeface="Arial" panose="020B0604020202020204" pitchFamily="34" charset="0"/>
              <a:cs typeface="Arial" panose="020B0604020202020204" pitchFamily="34" charset="0"/>
            </a:rPr>
            <a:t>7/27 - Fall bills due</a:t>
          </a:r>
          <a:endParaRPr lang="en-US" sz="1400" dirty="0">
            <a:latin typeface="Arial" panose="020B0604020202020204" pitchFamily="34" charset="0"/>
            <a:cs typeface="Arial" panose="020B0604020202020204" pitchFamily="34" charset="0"/>
          </a:endParaRPr>
        </a:p>
      </dgm:t>
    </dgm:pt>
    <dgm:pt modelId="{16A8B5B5-5B4B-4B28-B80E-8E4CBED48A49}" type="parTrans" cxnId="{61E04CAB-555C-4227-A539-6011F54885C5}">
      <dgm:prSet/>
      <dgm:spPr/>
      <dgm:t>
        <a:bodyPr/>
        <a:lstStyle/>
        <a:p>
          <a:endParaRPr lang="en-US"/>
        </a:p>
      </dgm:t>
    </dgm:pt>
    <dgm:pt modelId="{5C484C66-484E-49DC-BB5D-244E0D832436}" type="sibTrans" cxnId="{61E04CAB-555C-4227-A539-6011F54885C5}">
      <dgm:prSet/>
      <dgm:spPr/>
      <dgm:t>
        <a:bodyPr/>
        <a:lstStyle/>
        <a:p>
          <a:endParaRPr lang="en-US"/>
        </a:p>
      </dgm:t>
    </dgm:pt>
    <dgm:pt modelId="{4585C28F-59E8-40DA-993F-F8C7F9162785}">
      <dgm:prSet phldrT="[Text]" custT="1"/>
      <dgm:spPr/>
      <dgm:t>
        <a:bodyPr/>
        <a:lstStyle/>
        <a:p>
          <a:r>
            <a:rPr lang="en-US" sz="1400" dirty="0" smtClean="0">
              <a:latin typeface="Arial" panose="020B0604020202020204" pitchFamily="34" charset="0"/>
              <a:cs typeface="Arial" panose="020B0604020202020204" pitchFamily="34" charset="0"/>
            </a:rPr>
            <a:t>7/29 – Fall schedule cancellation for non-payment</a:t>
          </a:r>
          <a:endParaRPr lang="en-US" sz="1400" dirty="0">
            <a:latin typeface="Arial" panose="020B0604020202020204" pitchFamily="34" charset="0"/>
            <a:cs typeface="Arial" panose="020B0604020202020204" pitchFamily="34" charset="0"/>
          </a:endParaRPr>
        </a:p>
      </dgm:t>
    </dgm:pt>
    <dgm:pt modelId="{94A86A8D-9363-4069-8A35-31FA69B85C90}" type="parTrans" cxnId="{70B4B434-A992-479D-9754-5B7991C03939}">
      <dgm:prSet/>
      <dgm:spPr/>
      <dgm:t>
        <a:bodyPr/>
        <a:lstStyle/>
        <a:p>
          <a:endParaRPr lang="en-US"/>
        </a:p>
      </dgm:t>
    </dgm:pt>
    <dgm:pt modelId="{8189B136-52C9-46B2-86BB-E37A1FABE116}" type="sibTrans" cxnId="{70B4B434-A992-479D-9754-5B7991C03939}">
      <dgm:prSet/>
      <dgm:spPr/>
      <dgm:t>
        <a:bodyPr/>
        <a:lstStyle/>
        <a:p>
          <a:endParaRPr lang="en-US"/>
        </a:p>
      </dgm:t>
    </dgm:pt>
    <dgm:pt modelId="{3DFB11D7-AA5A-4FAC-A966-1740E7EF8FF6}">
      <dgm:prSet phldrT="[Text]" custT="1"/>
      <dgm:spPr/>
      <dgm:t>
        <a:bodyPr/>
        <a:lstStyle/>
        <a:p>
          <a:r>
            <a:rPr lang="en-US" sz="1400" dirty="0" smtClean="0">
              <a:solidFill>
                <a:srgbClr val="FF0000"/>
              </a:solidFill>
              <a:latin typeface="Arial" panose="020B0604020202020204" pitchFamily="34" charset="0"/>
              <a:cs typeface="Arial" panose="020B0604020202020204" pitchFamily="34" charset="0"/>
            </a:rPr>
            <a:t>7/31 – 2021/2022 GSHI plan year ends. Students not CTF for fall by this date will have insurance terminated unless/until they qualify for fall. </a:t>
          </a:r>
          <a:endParaRPr lang="en-US" sz="1400" dirty="0">
            <a:solidFill>
              <a:srgbClr val="FF0000"/>
            </a:solidFill>
            <a:latin typeface="Arial" panose="020B0604020202020204" pitchFamily="34" charset="0"/>
            <a:cs typeface="Arial" panose="020B0604020202020204" pitchFamily="34" charset="0"/>
          </a:endParaRPr>
        </a:p>
      </dgm:t>
    </dgm:pt>
    <dgm:pt modelId="{95E92616-95F1-4A5B-80C9-1A38206EDCDF}" type="parTrans" cxnId="{85CD2F46-1285-415A-994A-597FC43EA2F0}">
      <dgm:prSet/>
      <dgm:spPr/>
      <dgm:t>
        <a:bodyPr/>
        <a:lstStyle/>
        <a:p>
          <a:endParaRPr lang="en-US"/>
        </a:p>
      </dgm:t>
    </dgm:pt>
    <dgm:pt modelId="{8D9C9214-A5F2-437F-95B3-992F30F3B9FB}" type="sibTrans" cxnId="{85CD2F46-1285-415A-994A-597FC43EA2F0}">
      <dgm:prSet/>
      <dgm:spPr/>
      <dgm:t>
        <a:bodyPr/>
        <a:lstStyle/>
        <a:p>
          <a:endParaRPr lang="en-US"/>
        </a:p>
      </dgm:t>
    </dgm:pt>
    <dgm:pt modelId="{F4E1632C-2904-423E-8596-86E02A2E9BA5}">
      <dgm:prSet phldrT="[Text]" custT="1"/>
      <dgm:spPr/>
      <dgm:t>
        <a:bodyPr/>
        <a:lstStyle/>
        <a:p>
          <a:r>
            <a:rPr lang="en-US" sz="1200" dirty="0" smtClean="0">
              <a:solidFill>
                <a:schemeClr val="tx1"/>
              </a:solidFill>
              <a:latin typeface="Arial" panose="020B0604020202020204" pitchFamily="34" charset="0"/>
              <a:cs typeface="Arial" panose="020B0604020202020204" pitchFamily="34" charset="0"/>
            </a:rPr>
            <a:t>8/26 – Commit to Fund flag removed for students not meeting GSSP requirements; students billed full amount due in September</a:t>
          </a:r>
          <a:endParaRPr lang="en-US" sz="1200" dirty="0">
            <a:solidFill>
              <a:schemeClr val="tx1"/>
            </a:solidFill>
            <a:latin typeface="Arial" panose="020B0604020202020204" pitchFamily="34" charset="0"/>
            <a:cs typeface="Arial" panose="020B0604020202020204" pitchFamily="34" charset="0"/>
          </a:endParaRPr>
        </a:p>
      </dgm:t>
    </dgm:pt>
    <dgm:pt modelId="{BF66D13C-E73F-451E-904C-0D3A04C58B8D}" type="parTrans" cxnId="{0B7DE8B0-1B51-4A11-AD40-4BC96DB4BF9C}">
      <dgm:prSet/>
      <dgm:spPr/>
      <dgm:t>
        <a:bodyPr/>
        <a:lstStyle/>
        <a:p>
          <a:endParaRPr lang="en-US"/>
        </a:p>
      </dgm:t>
    </dgm:pt>
    <dgm:pt modelId="{F3F4848F-3DDC-4A77-A6C2-8C34D5627C4C}" type="sibTrans" cxnId="{0B7DE8B0-1B51-4A11-AD40-4BC96DB4BF9C}">
      <dgm:prSet/>
      <dgm:spPr/>
      <dgm:t>
        <a:bodyPr/>
        <a:lstStyle/>
        <a:p>
          <a:endParaRPr lang="en-US"/>
        </a:p>
      </dgm:t>
    </dgm:pt>
    <dgm:pt modelId="{F0294E43-52E5-42AC-B3B3-3CD1B91FBAA9}">
      <dgm:prSet phldrT="[Text]" custT="1"/>
      <dgm:spPr/>
      <dgm:t>
        <a:bodyPr/>
        <a:lstStyle/>
        <a:p>
          <a:r>
            <a:rPr lang="en-US" sz="1200" dirty="0" smtClean="0">
              <a:solidFill>
                <a:schemeClr val="tx1"/>
              </a:solidFill>
              <a:latin typeface="Arial" panose="020B0604020202020204" pitchFamily="34" charset="0"/>
              <a:cs typeface="Arial" panose="020B0604020202020204" pitchFamily="34" charset="0"/>
            </a:rPr>
            <a:t>9/2 – Census Date</a:t>
          </a:r>
          <a:endParaRPr lang="en-US" sz="1200" dirty="0">
            <a:solidFill>
              <a:schemeClr val="tx1"/>
            </a:solidFill>
            <a:latin typeface="Arial" panose="020B0604020202020204" pitchFamily="34" charset="0"/>
            <a:cs typeface="Arial" panose="020B0604020202020204" pitchFamily="34" charset="0"/>
          </a:endParaRPr>
        </a:p>
      </dgm:t>
    </dgm:pt>
    <dgm:pt modelId="{5640C9DC-C257-46C3-BB80-1C22AF70B998}" type="parTrans" cxnId="{D6F04021-3283-4852-BE71-8C3CCE786CD8}">
      <dgm:prSet/>
      <dgm:spPr/>
      <dgm:t>
        <a:bodyPr/>
        <a:lstStyle/>
        <a:p>
          <a:endParaRPr lang="en-US"/>
        </a:p>
      </dgm:t>
    </dgm:pt>
    <dgm:pt modelId="{22AEC40B-0B1F-433D-8CFF-EBE3DB9ECCB8}" type="sibTrans" cxnId="{D6F04021-3283-4852-BE71-8C3CCE786CD8}">
      <dgm:prSet/>
      <dgm:spPr/>
      <dgm:t>
        <a:bodyPr/>
        <a:lstStyle/>
        <a:p>
          <a:endParaRPr lang="en-US"/>
        </a:p>
      </dgm:t>
    </dgm:pt>
    <dgm:pt modelId="{3C081A54-4BC7-4E56-88B4-44D360163A75}">
      <dgm:prSet phldrT="[Text]" custT="1"/>
      <dgm:spPr/>
      <dgm:t>
        <a:bodyPr/>
        <a:lstStyle/>
        <a:p>
          <a:r>
            <a:rPr lang="en-US" sz="1200" dirty="0" smtClean="0">
              <a:solidFill>
                <a:schemeClr val="tx1"/>
              </a:solidFill>
              <a:latin typeface="Arial" panose="020B0604020202020204" pitchFamily="34" charset="0"/>
              <a:cs typeface="Arial" panose="020B0604020202020204" pitchFamily="34" charset="0"/>
            </a:rPr>
            <a:t>9/2 – Deadline to submit GSSP exception form</a:t>
          </a:r>
          <a:endParaRPr lang="en-US" sz="1200" dirty="0">
            <a:solidFill>
              <a:schemeClr val="tx1"/>
            </a:solidFill>
            <a:latin typeface="Arial" panose="020B0604020202020204" pitchFamily="34" charset="0"/>
            <a:cs typeface="Arial" panose="020B0604020202020204" pitchFamily="34" charset="0"/>
          </a:endParaRPr>
        </a:p>
      </dgm:t>
    </dgm:pt>
    <dgm:pt modelId="{DE9A202B-9A04-4493-824C-30B90757D012}" type="parTrans" cxnId="{9B7E540C-18D7-4DCF-B10C-D4C069D33E1C}">
      <dgm:prSet/>
      <dgm:spPr/>
      <dgm:t>
        <a:bodyPr/>
        <a:lstStyle/>
        <a:p>
          <a:endParaRPr lang="en-US"/>
        </a:p>
      </dgm:t>
    </dgm:pt>
    <dgm:pt modelId="{CBA8C86F-B494-4082-A0C2-C8950FDB1AC4}" type="sibTrans" cxnId="{9B7E540C-18D7-4DCF-B10C-D4C069D33E1C}">
      <dgm:prSet/>
      <dgm:spPr/>
      <dgm:t>
        <a:bodyPr/>
        <a:lstStyle/>
        <a:p>
          <a:endParaRPr lang="en-US"/>
        </a:p>
      </dgm:t>
    </dgm:pt>
    <dgm:pt modelId="{DFEF4421-9252-4367-9F38-47668ACE8174}">
      <dgm:prSet phldrT="[Text]" custT="1"/>
      <dgm:spPr/>
      <dgm:t>
        <a:bodyPr/>
        <a:lstStyle/>
        <a:p>
          <a:r>
            <a:rPr lang="en-US" sz="1200" dirty="0" smtClean="0">
              <a:solidFill>
                <a:schemeClr val="tx1"/>
              </a:solidFill>
              <a:latin typeface="Arial" panose="020B0604020202020204" pitchFamily="34" charset="0"/>
              <a:cs typeface="Arial" panose="020B0604020202020204" pitchFamily="34" charset="0"/>
            </a:rPr>
            <a:t>By 9/15 – GSSP tuition and health insurance Journals Posted</a:t>
          </a:r>
          <a:endParaRPr lang="en-US" sz="1200" dirty="0">
            <a:solidFill>
              <a:schemeClr val="tx1"/>
            </a:solidFill>
            <a:latin typeface="Arial" panose="020B0604020202020204" pitchFamily="34" charset="0"/>
            <a:cs typeface="Arial" panose="020B0604020202020204" pitchFamily="34" charset="0"/>
          </a:endParaRPr>
        </a:p>
      </dgm:t>
    </dgm:pt>
    <dgm:pt modelId="{E8D78596-8909-4D38-B8DD-0C2C15B0D204}" type="parTrans" cxnId="{C5797F0E-9DA5-40AF-A991-89FDD59E38B2}">
      <dgm:prSet/>
      <dgm:spPr/>
      <dgm:t>
        <a:bodyPr/>
        <a:lstStyle/>
        <a:p>
          <a:endParaRPr lang="en-US"/>
        </a:p>
      </dgm:t>
    </dgm:pt>
    <dgm:pt modelId="{E7A27AC0-98CA-4244-A4AF-B4E617A71FD1}" type="sibTrans" cxnId="{C5797F0E-9DA5-40AF-A991-89FDD59E38B2}">
      <dgm:prSet/>
      <dgm:spPr/>
      <dgm:t>
        <a:bodyPr/>
        <a:lstStyle/>
        <a:p>
          <a:endParaRPr lang="en-US"/>
        </a:p>
      </dgm:t>
    </dgm:pt>
    <dgm:pt modelId="{8EB95E64-C390-4B7F-AD6C-DEECB6032AC2}">
      <dgm:prSet phldrT="[Text]" custT="1"/>
      <dgm:spPr/>
      <dgm:t>
        <a:bodyPr/>
        <a:lstStyle/>
        <a:p>
          <a:r>
            <a:rPr lang="en-US" sz="1200" dirty="0" smtClean="0">
              <a:solidFill>
                <a:schemeClr val="tx1"/>
              </a:solidFill>
              <a:latin typeface="Arial" panose="020B0604020202020204" pitchFamily="34" charset="0"/>
              <a:cs typeface="Arial" panose="020B0604020202020204" pitchFamily="34" charset="0"/>
            </a:rPr>
            <a:t>8/26 – GSSP roster closes for updates</a:t>
          </a:r>
          <a:endParaRPr lang="en-US" sz="1200" dirty="0">
            <a:solidFill>
              <a:schemeClr val="tx1"/>
            </a:solidFill>
            <a:latin typeface="Arial" panose="020B0604020202020204" pitchFamily="34" charset="0"/>
            <a:cs typeface="Arial" panose="020B0604020202020204" pitchFamily="34" charset="0"/>
          </a:endParaRPr>
        </a:p>
      </dgm:t>
    </dgm:pt>
    <dgm:pt modelId="{EF865E22-9B40-4C6F-989E-B6350458B308}" type="parTrans" cxnId="{0A6609B4-1F5C-470D-995B-ADCA4A04EB1F}">
      <dgm:prSet/>
      <dgm:spPr/>
      <dgm:t>
        <a:bodyPr/>
        <a:lstStyle/>
        <a:p>
          <a:endParaRPr lang="en-US"/>
        </a:p>
      </dgm:t>
    </dgm:pt>
    <dgm:pt modelId="{CA1FC571-9F80-4ABC-8CFD-11482133DAD7}" type="sibTrans" cxnId="{0A6609B4-1F5C-470D-995B-ADCA4A04EB1F}">
      <dgm:prSet/>
      <dgm:spPr/>
      <dgm:t>
        <a:bodyPr/>
        <a:lstStyle/>
        <a:p>
          <a:endParaRPr lang="en-US"/>
        </a:p>
      </dgm:t>
    </dgm:pt>
    <dgm:pt modelId="{358232D0-9113-45D9-8E3B-B87890CFFE98}">
      <dgm:prSet phldrT="[Text]" custT="1"/>
      <dgm:spPr/>
      <dgm:t>
        <a:bodyPr/>
        <a:lstStyle/>
        <a:p>
          <a:r>
            <a:rPr lang="en-US" sz="1200" dirty="0" smtClean="0">
              <a:solidFill>
                <a:schemeClr val="tx1"/>
              </a:solidFill>
              <a:latin typeface="Arial" panose="020B0604020202020204" pitchFamily="34" charset="0"/>
              <a:cs typeface="Arial" panose="020B0604020202020204" pitchFamily="34" charset="0"/>
            </a:rPr>
            <a:t>8/27/2021 - Census Date</a:t>
          </a:r>
          <a:endParaRPr lang="en-US" sz="1200" dirty="0">
            <a:solidFill>
              <a:schemeClr val="tx1"/>
            </a:solidFill>
            <a:latin typeface="Arial" panose="020B0604020202020204" pitchFamily="34" charset="0"/>
            <a:cs typeface="Arial" panose="020B0604020202020204" pitchFamily="34" charset="0"/>
          </a:endParaRPr>
        </a:p>
      </dgm:t>
    </dgm:pt>
    <dgm:pt modelId="{4E26C372-5E2D-4E7D-88DE-30744D205830}" type="parTrans" cxnId="{4643092F-32B4-4DE3-A88F-300952345563}">
      <dgm:prSet/>
      <dgm:spPr/>
      <dgm:t>
        <a:bodyPr/>
        <a:lstStyle/>
        <a:p>
          <a:endParaRPr lang="en-US"/>
        </a:p>
      </dgm:t>
    </dgm:pt>
    <dgm:pt modelId="{E98B13C9-8229-4B95-AE0A-D3C636AE81DC}" type="sibTrans" cxnId="{4643092F-32B4-4DE3-A88F-300952345563}">
      <dgm:prSet/>
      <dgm:spPr/>
      <dgm:t>
        <a:bodyPr/>
        <a:lstStyle/>
        <a:p>
          <a:endParaRPr lang="en-US"/>
        </a:p>
      </dgm:t>
    </dgm:pt>
    <dgm:pt modelId="{E7153299-35BA-47BE-8E56-B2F566455C42}" type="pres">
      <dgm:prSet presAssocID="{D0776017-2A77-4AC7-934C-1EAA61084EB3}" presName="rootnode" presStyleCnt="0">
        <dgm:presLayoutVars>
          <dgm:chMax/>
          <dgm:chPref/>
          <dgm:dir/>
          <dgm:animLvl val="lvl"/>
        </dgm:presLayoutVars>
      </dgm:prSet>
      <dgm:spPr/>
      <dgm:t>
        <a:bodyPr/>
        <a:lstStyle/>
        <a:p>
          <a:endParaRPr lang="en-US"/>
        </a:p>
      </dgm:t>
    </dgm:pt>
    <dgm:pt modelId="{7CA38459-9A5C-419D-8A33-5C48123563DF}" type="pres">
      <dgm:prSet presAssocID="{2A0D550A-22AA-4ED1-AD82-E2F27A679CB6}" presName="composite" presStyleCnt="0"/>
      <dgm:spPr/>
    </dgm:pt>
    <dgm:pt modelId="{DE5E137E-D156-4660-9BA9-63888A63C782}" type="pres">
      <dgm:prSet presAssocID="{2A0D550A-22AA-4ED1-AD82-E2F27A679CB6}" presName="bentUpArrow1" presStyleLbl="alignImgPlace1" presStyleIdx="0" presStyleCnt="3" custLinFactNeighborX="5657" custLinFactNeighborY="-56351"/>
      <dgm:spPr/>
    </dgm:pt>
    <dgm:pt modelId="{81D2380C-6434-4518-A970-98187C326D2A}" type="pres">
      <dgm:prSet presAssocID="{2A0D550A-22AA-4ED1-AD82-E2F27A679CB6}" presName="ParentText" presStyleLbl="node1" presStyleIdx="0" presStyleCnt="4" custScaleX="109140" custLinFactNeighborX="-14659" custLinFactNeighborY="-50735">
        <dgm:presLayoutVars>
          <dgm:chMax val="1"/>
          <dgm:chPref val="1"/>
          <dgm:bulletEnabled val="1"/>
        </dgm:presLayoutVars>
      </dgm:prSet>
      <dgm:spPr/>
      <dgm:t>
        <a:bodyPr/>
        <a:lstStyle/>
        <a:p>
          <a:endParaRPr lang="en-US"/>
        </a:p>
      </dgm:t>
    </dgm:pt>
    <dgm:pt modelId="{B5433024-86C6-4A51-AFEC-26E72D191671}" type="pres">
      <dgm:prSet presAssocID="{2A0D550A-22AA-4ED1-AD82-E2F27A679CB6}" presName="ChildText" presStyleLbl="revTx" presStyleIdx="0" presStyleCnt="4" custScaleX="392666" custLinFactX="49103" custLinFactNeighborX="100000" custLinFactNeighborY="-66188">
        <dgm:presLayoutVars>
          <dgm:chMax val="0"/>
          <dgm:chPref val="0"/>
          <dgm:bulletEnabled val="1"/>
        </dgm:presLayoutVars>
      </dgm:prSet>
      <dgm:spPr/>
      <dgm:t>
        <a:bodyPr/>
        <a:lstStyle/>
        <a:p>
          <a:endParaRPr lang="en-US"/>
        </a:p>
      </dgm:t>
    </dgm:pt>
    <dgm:pt modelId="{6C38861C-CC19-4372-A74E-D3DC71BB7C6C}" type="pres">
      <dgm:prSet presAssocID="{2F216C1D-E8CC-469C-8A20-2AFD26364196}" presName="sibTrans" presStyleCnt="0"/>
      <dgm:spPr/>
    </dgm:pt>
    <dgm:pt modelId="{7EA93078-EBD3-47C2-8AC4-DF5CA177C065}" type="pres">
      <dgm:prSet presAssocID="{5F57A6B6-08E9-4D1C-80B3-815C4662F4FB}" presName="composite" presStyleCnt="0"/>
      <dgm:spPr/>
    </dgm:pt>
    <dgm:pt modelId="{452BD12E-CECC-4CF4-A31C-57359B099164}" type="pres">
      <dgm:prSet presAssocID="{5F57A6B6-08E9-4D1C-80B3-815C4662F4FB}" presName="bentUpArrow1" presStyleLbl="alignImgPlace1" presStyleIdx="1" presStyleCnt="3" custLinFactX="-77272" custLinFactNeighborX="-100000" custLinFactNeighborY="-85471"/>
      <dgm:spPr/>
    </dgm:pt>
    <dgm:pt modelId="{A023A822-6D43-4A84-8C3E-8FDFED639C73}" type="pres">
      <dgm:prSet presAssocID="{5F57A6B6-08E9-4D1C-80B3-815C4662F4FB}" presName="ParentText" presStyleLbl="node1" presStyleIdx="1" presStyleCnt="4" custScaleX="121470" custScaleY="86907" custLinFactX="-28400" custLinFactNeighborX="-100000" custLinFactNeighborY="-63896">
        <dgm:presLayoutVars>
          <dgm:chMax val="1"/>
          <dgm:chPref val="1"/>
          <dgm:bulletEnabled val="1"/>
        </dgm:presLayoutVars>
      </dgm:prSet>
      <dgm:spPr/>
      <dgm:t>
        <a:bodyPr/>
        <a:lstStyle/>
        <a:p>
          <a:endParaRPr lang="en-US"/>
        </a:p>
      </dgm:t>
    </dgm:pt>
    <dgm:pt modelId="{B9592290-E879-49C4-9F97-24C1F451D1BD}" type="pres">
      <dgm:prSet presAssocID="{5F57A6B6-08E9-4D1C-80B3-815C4662F4FB}" presName="ChildText" presStyleLbl="revTx" presStyleIdx="1" presStyleCnt="4" custScaleX="629078" custScaleY="154870" custLinFactNeighborX="99789" custLinFactNeighborY="-96415">
        <dgm:presLayoutVars>
          <dgm:chMax val="0"/>
          <dgm:chPref val="0"/>
          <dgm:bulletEnabled val="1"/>
        </dgm:presLayoutVars>
      </dgm:prSet>
      <dgm:spPr/>
      <dgm:t>
        <a:bodyPr/>
        <a:lstStyle/>
        <a:p>
          <a:endParaRPr lang="en-US"/>
        </a:p>
      </dgm:t>
    </dgm:pt>
    <dgm:pt modelId="{A6ECCB1D-41BF-4059-B0B4-85B1C1AC23A3}" type="pres">
      <dgm:prSet presAssocID="{5797F2F3-DEA5-4A35-88DF-AFBDD4AB3533}" presName="sibTrans" presStyleCnt="0"/>
      <dgm:spPr/>
    </dgm:pt>
    <dgm:pt modelId="{EA01607D-41C9-4BEF-A3AC-12AC386C7C30}" type="pres">
      <dgm:prSet presAssocID="{5D64235B-C104-49BB-ACC0-F2F57E849E2E}" presName="composite" presStyleCnt="0"/>
      <dgm:spPr/>
    </dgm:pt>
    <dgm:pt modelId="{12229D34-B6FB-4DBB-A41F-389F211AE078}" type="pres">
      <dgm:prSet presAssocID="{5D64235B-C104-49BB-ACC0-F2F57E849E2E}" presName="bentUpArrow1" presStyleLbl="alignImgPlace1" presStyleIdx="2" presStyleCnt="3" custScaleY="125633" custLinFactX="-52996" custLinFactNeighborX="-100000" custLinFactNeighborY="-59223"/>
      <dgm:spPr/>
    </dgm:pt>
    <dgm:pt modelId="{02B454C6-E7B5-46A3-ACB2-A93FB1CDCF06}" type="pres">
      <dgm:prSet presAssocID="{5D64235B-C104-49BB-ACC0-F2F57E849E2E}" presName="ParentText" presStyleLbl="node1" presStyleIdx="2" presStyleCnt="4" custScaleX="117057" custScaleY="108485" custLinFactX="-11067" custLinFactNeighborX="-100000" custLinFactNeighborY="-67157">
        <dgm:presLayoutVars>
          <dgm:chMax val="1"/>
          <dgm:chPref val="1"/>
          <dgm:bulletEnabled val="1"/>
        </dgm:presLayoutVars>
      </dgm:prSet>
      <dgm:spPr/>
      <dgm:t>
        <a:bodyPr/>
        <a:lstStyle/>
        <a:p>
          <a:endParaRPr lang="en-US"/>
        </a:p>
      </dgm:t>
    </dgm:pt>
    <dgm:pt modelId="{4C7B68F2-A4D5-425C-886F-6E27114C1040}" type="pres">
      <dgm:prSet presAssocID="{5D64235B-C104-49BB-ACC0-F2F57E849E2E}" presName="ChildText" presStyleLbl="revTx" presStyleIdx="2" presStyleCnt="4" custScaleX="480176" custLinFactNeighborX="51469" custLinFactNeighborY="-84187">
        <dgm:presLayoutVars>
          <dgm:chMax val="0"/>
          <dgm:chPref val="0"/>
          <dgm:bulletEnabled val="1"/>
        </dgm:presLayoutVars>
      </dgm:prSet>
      <dgm:spPr/>
      <dgm:t>
        <a:bodyPr/>
        <a:lstStyle/>
        <a:p>
          <a:endParaRPr lang="en-US"/>
        </a:p>
      </dgm:t>
    </dgm:pt>
    <dgm:pt modelId="{D67AD5A0-1177-4444-BBA6-4B85EF7FE445}" type="pres">
      <dgm:prSet presAssocID="{B22B8E66-81AA-4619-8801-8A6B16ED0554}" presName="sibTrans" presStyleCnt="0"/>
      <dgm:spPr/>
    </dgm:pt>
    <dgm:pt modelId="{00239957-ECA6-4482-BA3D-5A55E6E9FA7F}" type="pres">
      <dgm:prSet presAssocID="{FDE2FEBF-DDC3-4FC9-BA6C-3779869FF727}" presName="composite" presStyleCnt="0"/>
      <dgm:spPr/>
    </dgm:pt>
    <dgm:pt modelId="{A4D5C133-D201-4F9B-B067-1C2A55C0F27B}" type="pres">
      <dgm:prSet presAssocID="{FDE2FEBF-DDC3-4FC9-BA6C-3779869FF727}" presName="ParentText" presStyleLbl="node1" presStyleIdx="3" presStyleCnt="4" custLinFactX="-23769" custLinFactNeighborX="-100000" custLinFactNeighborY="-36576">
        <dgm:presLayoutVars>
          <dgm:chMax val="1"/>
          <dgm:chPref val="1"/>
          <dgm:bulletEnabled val="1"/>
        </dgm:presLayoutVars>
      </dgm:prSet>
      <dgm:spPr/>
      <dgm:t>
        <a:bodyPr/>
        <a:lstStyle/>
        <a:p>
          <a:endParaRPr lang="en-US"/>
        </a:p>
      </dgm:t>
    </dgm:pt>
    <dgm:pt modelId="{6807E984-E335-458C-B5B4-BA4D08979635}" type="pres">
      <dgm:prSet presAssocID="{FDE2FEBF-DDC3-4FC9-BA6C-3779869FF727}" presName="FinalChildText" presStyleLbl="revTx" presStyleIdx="3" presStyleCnt="4" custScaleX="389298" custScaleY="167433" custLinFactNeighborX="-15523" custLinFactNeighborY="-69199">
        <dgm:presLayoutVars>
          <dgm:chMax val="0"/>
          <dgm:chPref val="0"/>
          <dgm:bulletEnabled val="1"/>
        </dgm:presLayoutVars>
      </dgm:prSet>
      <dgm:spPr/>
      <dgm:t>
        <a:bodyPr/>
        <a:lstStyle/>
        <a:p>
          <a:endParaRPr lang="en-US"/>
        </a:p>
      </dgm:t>
    </dgm:pt>
  </dgm:ptLst>
  <dgm:cxnLst>
    <dgm:cxn modelId="{B9A33384-D1E9-4EDC-A2E6-D1788ED82B09}" type="presOf" srcId="{3CECA7E0-4B0D-4DA7-B9D9-D60E44C9332C}" destId="{B9592290-E879-49C4-9F97-24C1F451D1BD}" srcOrd="0" destOrd="2" presId="urn:microsoft.com/office/officeart/2005/8/layout/StepDownProcess"/>
    <dgm:cxn modelId="{2351E00F-53DB-4E95-8B67-1D7FF846BAE3}" srcId="{D0776017-2A77-4AC7-934C-1EAA61084EB3}" destId="{5F57A6B6-08E9-4D1C-80B3-815C4662F4FB}" srcOrd="1" destOrd="0" parTransId="{63AECF30-45A2-4E35-9E06-837E3F5AEFF3}" sibTransId="{5797F2F3-DEA5-4A35-88DF-AFBDD4AB3533}"/>
    <dgm:cxn modelId="{F06F196E-E6EC-4235-9126-A5BC5A137573}" type="presOf" srcId="{EFE951BA-4BEE-4A97-A9B9-DE7626ADF6CA}" destId="{B5433024-86C6-4A51-AFEC-26E72D191671}" srcOrd="0" destOrd="2" presId="urn:microsoft.com/office/officeart/2005/8/layout/StepDownProcess"/>
    <dgm:cxn modelId="{9E1F6383-9ADA-4FC0-BBA3-16B5FF20B543}" srcId="{D0776017-2A77-4AC7-934C-1EAA61084EB3}" destId="{5D64235B-C104-49BB-ACC0-F2F57E849E2E}" srcOrd="2" destOrd="0" parTransId="{6B0DC2BB-2E51-4B74-84D9-C749E0A74D9D}" sibTransId="{B22B8E66-81AA-4619-8801-8A6B16ED0554}"/>
    <dgm:cxn modelId="{3D0AFC33-FD03-4127-BC40-B91A4AB0ED58}" srcId="{FDE2FEBF-DDC3-4FC9-BA6C-3779869FF727}" destId="{D3893847-1AFE-4504-8A93-62A727A23118}" srcOrd="1" destOrd="0" parTransId="{4FBD61F3-C6D7-47BC-9885-B38754ED51AB}" sibTransId="{7FEF33DC-8545-4CF9-A5BF-BAAE9991E80B}"/>
    <dgm:cxn modelId="{6F82D7F2-1AC1-4C38-B3FE-99BE7ECFCE21}" type="presOf" srcId="{2EC4A244-70F4-4ECA-951A-D852B149DC74}" destId="{B5433024-86C6-4A51-AFEC-26E72D191671}" srcOrd="0" destOrd="3" presId="urn:microsoft.com/office/officeart/2005/8/layout/StepDownProcess"/>
    <dgm:cxn modelId="{E6AC66BF-E2C1-4D19-961A-12A20DA0068D}" type="presOf" srcId="{F2F139AB-DBE6-4C8B-95E9-B9E0B7E7021B}" destId="{B9592290-E879-49C4-9F97-24C1F451D1BD}" srcOrd="0" destOrd="0" presId="urn:microsoft.com/office/officeart/2005/8/layout/StepDownProcess"/>
    <dgm:cxn modelId="{D6DA1F75-11B5-406D-AA02-1337B9FAA88D}" srcId="{5F57A6B6-08E9-4D1C-80B3-815C4662F4FB}" destId="{E6773C9B-C0CB-49CE-8315-315DD85CED0B}" srcOrd="1" destOrd="0" parTransId="{5E664CA1-B4E4-42E7-BC8D-B9767F09061C}" sibTransId="{386CEDE5-518E-44EE-A724-7905C22126C9}"/>
    <dgm:cxn modelId="{4618FC6A-38A8-447B-AE5A-81C0450A65A0}" type="presOf" srcId="{FDE2FEBF-DDC3-4FC9-BA6C-3779869FF727}" destId="{A4D5C133-D201-4F9B-B067-1C2A55C0F27B}" srcOrd="0" destOrd="0" presId="urn:microsoft.com/office/officeart/2005/8/layout/StepDownProcess"/>
    <dgm:cxn modelId="{261B2AC4-9A18-488D-96E3-EFDB8861A11D}" type="presOf" srcId="{F4E1632C-2904-423E-8596-86E02A2E9BA5}" destId="{6807E984-E335-458C-B5B4-BA4D08979635}" srcOrd="0" destOrd="4" presId="urn:microsoft.com/office/officeart/2005/8/layout/StepDownProcess"/>
    <dgm:cxn modelId="{E80307E9-84ED-4F87-BA65-5F29BF748651}" srcId="{2A0D550A-22AA-4ED1-AD82-E2F27A679CB6}" destId="{EFE951BA-4BEE-4A97-A9B9-DE7626ADF6CA}" srcOrd="2" destOrd="0" parTransId="{FA4A8F39-5C3B-4664-89EC-33F64188F07A}" sibTransId="{FE134BA5-4AAE-48F8-9726-965FA3D87171}"/>
    <dgm:cxn modelId="{F5267D4B-E794-4A54-B46D-788B3B2F9D09}" type="presOf" srcId="{358232D0-9113-45D9-8E3B-B87890CFFE98}" destId="{6807E984-E335-458C-B5B4-BA4D08979635}" srcOrd="0" destOrd="5" presId="urn:microsoft.com/office/officeart/2005/8/layout/StepDownProcess"/>
    <dgm:cxn modelId="{BED6BC3F-2655-4502-94AE-48024711D40E}" type="presOf" srcId="{8EB95E64-C390-4B7F-AD6C-DEECB6032AC2}" destId="{6807E984-E335-458C-B5B4-BA4D08979635}" srcOrd="0" destOrd="3" presId="urn:microsoft.com/office/officeart/2005/8/layout/StepDownProcess"/>
    <dgm:cxn modelId="{4C1505C9-4E58-40D2-8A76-4C331E12F434}" type="presOf" srcId="{B78A8B5A-A89A-4A26-927A-D94075039B68}" destId="{4C7B68F2-A4D5-425C-886F-6E27114C1040}" srcOrd="0" destOrd="0" presId="urn:microsoft.com/office/officeart/2005/8/layout/StepDownProcess"/>
    <dgm:cxn modelId="{CA038119-EA16-4B55-B1E5-B5D93EEDE856}" type="presOf" srcId="{DFEF4421-9252-4367-9F38-47668ACE8174}" destId="{6807E984-E335-458C-B5B4-BA4D08979635}" srcOrd="0" destOrd="8" presId="urn:microsoft.com/office/officeart/2005/8/layout/StepDownProcess"/>
    <dgm:cxn modelId="{129E81C0-8EDD-453F-95B7-EF444053258A}" type="presOf" srcId="{EA0799BD-BEFA-4EF6-9336-351094C2F348}" destId="{B9592290-E879-49C4-9F97-24C1F451D1BD}" srcOrd="0" destOrd="3" presId="urn:microsoft.com/office/officeart/2005/8/layout/StepDownProcess"/>
    <dgm:cxn modelId="{0B7DE8B0-1B51-4A11-AD40-4BC96DB4BF9C}" srcId="{FDE2FEBF-DDC3-4FC9-BA6C-3779869FF727}" destId="{F4E1632C-2904-423E-8596-86E02A2E9BA5}" srcOrd="4" destOrd="0" parTransId="{BF66D13C-E73F-451E-904C-0D3A04C58B8D}" sibTransId="{F3F4848F-3DDC-4A77-A6C2-8C34D5627C4C}"/>
    <dgm:cxn modelId="{CCBDD97E-FEBE-41CA-B1D8-3F69DE7AA271}" srcId="{D0776017-2A77-4AC7-934C-1EAA61084EB3}" destId="{2A0D550A-22AA-4ED1-AD82-E2F27A679CB6}" srcOrd="0" destOrd="0" parTransId="{8DDECBF4-EB90-4C2A-956D-E7CF64AD445F}" sibTransId="{2F216C1D-E8CC-469C-8A20-2AFD26364196}"/>
    <dgm:cxn modelId="{D61C5F21-431E-4011-854E-23D6B81D4194}" type="presOf" srcId="{E6773C9B-C0CB-49CE-8315-315DD85CED0B}" destId="{B9592290-E879-49C4-9F97-24C1F451D1BD}" srcOrd="0" destOrd="1" presId="urn:microsoft.com/office/officeart/2005/8/layout/StepDownProcess"/>
    <dgm:cxn modelId="{EDB593E1-7BA6-4DDE-AA89-855B93ED0DB7}" srcId="{2A0D550A-22AA-4ED1-AD82-E2F27A679CB6}" destId="{FC6D68D2-7CEE-4017-B95B-6E29DE7957E6}" srcOrd="0" destOrd="0" parTransId="{DB5FAD3C-A0F3-48BA-BAA7-68FE68EBA3D1}" sibTransId="{915F8482-0F0F-42D0-A1A0-4DFA853EFDDD}"/>
    <dgm:cxn modelId="{4D095971-5CE5-40CD-914A-E7FAF18F711D}" srcId="{D0776017-2A77-4AC7-934C-1EAA61084EB3}" destId="{FDE2FEBF-DDC3-4FC9-BA6C-3779869FF727}" srcOrd="3" destOrd="0" parTransId="{DCA6366D-4DBB-48AF-B891-3D9E9840ED23}" sibTransId="{14535F68-E23B-49C0-BC38-7CFD89B58AFB}"/>
    <dgm:cxn modelId="{C3682715-0DEF-4A6D-9C7E-53C1F628B6BA}" type="presOf" srcId="{B0EBEBA7-9D8B-4520-854A-A8A5EC6975EE}" destId="{4C7B68F2-A4D5-425C-886F-6E27114C1040}" srcOrd="0" destOrd="1" presId="urn:microsoft.com/office/officeart/2005/8/layout/StepDownProcess"/>
    <dgm:cxn modelId="{D18244EB-2D35-4FCD-AAF1-562CE5F65114}" type="presOf" srcId="{0CFCA4A0-8DED-41A0-9E74-0D56978550E5}" destId="{B5433024-86C6-4A51-AFEC-26E72D191671}" srcOrd="0" destOrd="4" presId="urn:microsoft.com/office/officeart/2005/8/layout/StepDownProcess"/>
    <dgm:cxn modelId="{E10D473D-CD8A-4BD4-BB73-9929FA4504AC}" srcId="{5D64235B-C104-49BB-ACC0-F2F57E849E2E}" destId="{B78A8B5A-A89A-4A26-927A-D94075039B68}" srcOrd="0" destOrd="0" parTransId="{6F306043-EDCE-4C0E-80E4-FB49EB851DA4}" sibTransId="{0E066477-FF69-4ACF-9BE7-A9429030B41C}"/>
    <dgm:cxn modelId="{6ABDACF8-7F80-4210-9988-FD259801CAC3}" srcId="{2A0D550A-22AA-4ED1-AD82-E2F27A679CB6}" destId="{2EC4A244-70F4-4ECA-951A-D852B149DC74}" srcOrd="3" destOrd="0" parTransId="{B11C9EDA-04C6-493E-9916-C3171A66F5B0}" sibTransId="{E8441454-DF28-4F92-B18C-E2CAC85C6817}"/>
    <dgm:cxn modelId="{85CD2F46-1285-415A-994A-597FC43EA2F0}" srcId="{5D64235B-C104-49BB-ACC0-F2F57E849E2E}" destId="{3DFB11D7-AA5A-4FAC-A966-1740E7EF8FF6}" srcOrd="3" destOrd="0" parTransId="{95E92616-95F1-4A5B-80C9-1A38206EDCDF}" sibTransId="{8D9C9214-A5F2-437F-95B3-992F30F3B9FB}"/>
    <dgm:cxn modelId="{4643092F-32B4-4DE3-A88F-300952345563}" srcId="{FDE2FEBF-DDC3-4FC9-BA6C-3779869FF727}" destId="{358232D0-9113-45D9-8E3B-B87890CFFE98}" srcOrd="5" destOrd="0" parTransId="{4E26C372-5E2D-4E7D-88DE-30744D205830}" sibTransId="{E98B13C9-8229-4B95-AE0A-D3C636AE81DC}"/>
    <dgm:cxn modelId="{7D60A655-DEC3-46BB-ABA2-E42E877D87C0}" srcId="{5F57A6B6-08E9-4D1C-80B3-815C4662F4FB}" destId="{3CECA7E0-4B0D-4DA7-B9D9-D60E44C9332C}" srcOrd="2" destOrd="0" parTransId="{44471047-2F35-4A5E-965F-362EA44DC68F}" sibTransId="{46C27C7F-47F9-4502-9C00-C1966D825E24}"/>
    <dgm:cxn modelId="{3778A2EA-7499-4E9E-BDD4-F3BAE23545B9}" type="presOf" srcId="{5D64235B-C104-49BB-ACC0-F2F57E849E2E}" destId="{02B454C6-E7B5-46A3-ACB2-A93FB1CDCF06}" srcOrd="0" destOrd="0" presId="urn:microsoft.com/office/officeart/2005/8/layout/StepDownProcess"/>
    <dgm:cxn modelId="{5E042502-9AD2-4138-BD71-0256A004A88A}" srcId="{FDE2FEBF-DDC3-4FC9-BA6C-3779869FF727}" destId="{17B49D50-1F6D-43F6-87D3-975BDF920719}" srcOrd="0" destOrd="0" parTransId="{86EE5D3B-6474-4B1F-8BD2-922C4D972915}" sibTransId="{7B949C70-9C48-4F12-9F5A-A0AC0ADF208D}"/>
    <dgm:cxn modelId="{D6F04021-3283-4852-BE71-8C3CCE786CD8}" srcId="{FDE2FEBF-DDC3-4FC9-BA6C-3779869FF727}" destId="{F0294E43-52E5-42AC-B3B3-3CD1B91FBAA9}" srcOrd="6" destOrd="0" parTransId="{5640C9DC-C257-46C3-BB80-1C22AF70B998}" sibTransId="{22AEC40B-0B1F-433D-8CFF-EBE3DB9ECCB8}"/>
    <dgm:cxn modelId="{499AE98C-A8E7-4AD5-9EAE-7282153A7887}" type="presOf" srcId="{2A0D550A-22AA-4ED1-AD82-E2F27A679CB6}" destId="{81D2380C-6434-4518-A970-98187C326D2A}" srcOrd="0" destOrd="0" presId="urn:microsoft.com/office/officeart/2005/8/layout/StepDownProcess"/>
    <dgm:cxn modelId="{70B4B434-A992-479D-9754-5B7991C03939}" srcId="{5D64235B-C104-49BB-ACC0-F2F57E849E2E}" destId="{4585C28F-59E8-40DA-993F-F8C7F9162785}" srcOrd="2" destOrd="0" parTransId="{94A86A8D-9363-4069-8A35-31FA69B85C90}" sibTransId="{8189B136-52C9-46B2-86BB-E37A1FABE116}"/>
    <dgm:cxn modelId="{9B7E540C-18D7-4DCF-B10C-D4C069D33E1C}" srcId="{FDE2FEBF-DDC3-4FC9-BA6C-3779869FF727}" destId="{3C081A54-4BC7-4E56-88B4-44D360163A75}" srcOrd="7" destOrd="0" parTransId="{DE9A202B-9A04-4493-824C-30B90757D012}" sibTransId="{CBA8C86F-B494-4082-A0C2-C8950FDB1AC4}"/>
    <dgm:cxn modelId="{9541DCF7-ECC5-48E6-8AE0-251EBD55C1D1}" srcId="{5F57A6B6-08E9-4D1C-80B3-815C4662F4FB}" destId="{EA0799BD-BEFA-4EF6-9336-351094C2F348}" srcOrd="3" destOrd="0" parTransId="{339EB213-174E-4DAB-BC4D-F22A25420D9E}" sibTransId="{9EC6EC22-AB6B-4EEB-BEF9-B63F72D22137}"/>
    <dgm:cxn modelId="{43339A73-17F0-4F33-B240-4103B50415EA}" srcId="{FDE2FEBF-DDC3-4FC9-BA6C-3779869FF727}" destId="{29EF86BD-C839-4617-ADAE-F511BC5695B6}" srcOrd="2" destOrd="0" parTransId="{6BE23E71-DB60-4EB7-95A3-D0729FA630E5}" sibTransId="{D3058AC5-DF33-455C-B802-9E642B7DBBC8}"/>
    <dgm:cxn modelId="{49DBCC90-B0CB-4BDB-A039-4DF8D5F67774}" type="presOf" srcId="{3DFB11D7-AA5A-4FAC-A966-1740E7EF8FF6}" destId="{4C7B68F2-A4D5-425C-886F-6E27114C1040}" srcOrd="0" destOrd="3" presId="urn:microsoft.com/office/officeart/2005/8/layout/StepDownProcess"/>
    <dgm:cxn modelId="{CD481B2C-1CA6-4B2F-81F7-902B10F1B54A}" type="presOf" srcId="{29EF86BD-C839-4617-ADAE-F511BC5695B6}" destId="{6807E984-E335-458C-B5B4-BA4D08979635}" srcOrd="0" destOrd="2" presId="urn:microsoft.com/office/officeart/2005/8/layout/StepDownProcess"/>
    <dgm:cxn modelId="{C5797F0E-9DA5-40AF-A991-89FDD59E38B2}" srcId="{FDE2FEBF-DDC3-4FC9-BA6C-3779869FF727}" destId="{DFEF4421-9252-4367-9F38-47668ACE8174}" srcOrd="8" destOrd="0" parTransId="{E8D78596-8909-4D38-B8DD-0C2C15B0D204}" sibTransId="{E7A27AC0-98CA-4244-A4AF-B4E617A71FD1}"/>
    <dgm:cxn modelId="{71C0AE2C-7821-43A6-AC95-613433F187C3}" type="presOf" srcId="{5F57A6B6-08E9-4D1C-80B3-815C4662F4FB}" destId="{A023A822-6D43-4A84-8C3E-8FDFED639C73}" srcOrd="0" destOrd="0" presId="urn:microsoft.com/office/officeart/2005/8/layout/StepDownProcess"/>
    <dgm:cxn modelId="{2EE15605-8864-46A1-890F-227FBC6709FC}" type="presOf" srcId="{D0776017-2A77-4AC7-934C-1EAA61084EB3}" destId="{E7153299-35BA-47BE-8E56-B2F566455C42}" srcOrd="0" destOrd="0" presId="urn:microsoft.com/office/officeart/2005/8/layout/StepDownProcess"/>
    <dgm:cxn modelId="{C63B4D3A-0ED3-47DC-ABD3-079221AAD039}" type="presOf" srcId="{F0294E43-52E5-42AC-B3B3-3CD1B91FBAA9}" destId="{6807E984-E335-458C-B5B4-BA4D08979635}" srcOrd="0" destOrd="6" presId="urn:microsoft.com/office/officeart/2005/8/layout/StepDownProcess"/>
    <dgm:cxn modelId="{0A6609B4-1F5C-470D-995B-ADCA4A04EB1F}" srcId="{FDE2FEBF-DDC3-4FC9-BA6C-3779869FF727}" destId="{8EB95E64-C390-4B7F-AD6C-DEECB6032AC2}" srcOrd="3" destOrd="0" parTransId="{EF865E22-9B40-4C6F-989E-B6350458B308}" sibTransId="{CA1FC571-9F80-4ABC-8CFD-11482133DAD7}"/>
    <dgm:cxn modelId="{20810314-9985-481C-A2F2-2C6BF4293F70}" type="presOf" srcId="{17B49D50-1F6D-43F6-87D3-975BDF920719}" destId="{6807E984-E335-458C-B5B4-BA4D08979635}" srcOrd="0" destOrd="0" presId="urn:microsoft.com/office/officeart/2005/8/layout/StepDownProcess"/>
    <dgm:cxn modelId="{7FB0159F-7E20-42C3-A90B-1AE0FF9A483F}" srcId="{2A0D550A-22AA-4ED1-AD82-E2F27A679CB6}" destId="{F8CFB228-AE87-4989-B5FF-A549048EB478}" srcOrd="1" destOrd="0" parTransId="{AE4ADBCA-F8D5-4262-871E-83904757F737}" sibTransId="{BFAAF68A-3086-414A-A079-123B24D85F17}"/>
    <dgm:cxn modelId="{58041241-9E12-4976-A845-873D02DAB1D1}" srcId="{5F57A6B6-08E9-4D1C-80B3-815C4662F4FB}" destId="{F2F139AB-DBE6-4C8B-95E9-B9E0B7E7021B}" srcOrd="0" destOrd="0" parTransId="{47E47CAA-04D4-4E2B-A167-9BE1202BC3A0}" sibTransId="{60B6DDB9-9605-45FE-9251-0459EC73B05D}"/>
    <dgm:cxn modelId="{6C2E2CFD-3927-4847-BBA4-4023FC2D7EC1}" type="presOf" srcId="{F8CFB228-AE87-4989-B5FF-A549048EB478}" destId="{B5433024-86C6-4A51-AFEC-26E72D191671}" srcOrd="0" destOrd="1" presId="urn:microsoft.com/office/officeart/2005/8/layout/StepDownProcess"/>
    <dgm:cxn modelId="{61E04CAB-555C-4227-A539-6011F54885C5}" srcId="{5D64235B-C104-49BB-ACC0-F2F57E849E2E}" destId="{B0EBEBA7-9D8B-4520-854A-A8A5EC6975EE}" srcOrd="1" destOrd="0" parTransId="{16A8B5B5-5B4B-4B28-B80E-8E4CBED48A49}" sibTransId="{5C484C66-484E-49DC-BB5D-244E0D832436}"/>
    <dgm:cxn modelId="{D3316868-EB59-48F4-A980-D2FAE8FDA3BF}" type="presOf" srcId="{FC6D68D2-7CEE-4017-B95B-6E29DE7957E6}" destId="{B5433024-86C6-4A51-AFEC-26E72D191671}" srcOrd="0" destOrd="0" presId="urn:microsoft.com/office/officeart/2005/8/layout/StepDownProcess"/>
    <dgm:cxn modelId="{85057EB4-7AAE-46A3-BA0A-93782C601E23}" type="presOf" srcId="{3C081A54-4BC7-4E56-88B4-44D360163A75}" destId="{6807E984-E335-458C-B5B4-BA4D08979635}" srcOrd="0" destOrd="7" presId="urn:microsoft.com/office/officeart/2005/8/layout/StepDownProcess"/>
    <dgm:cxn modelId="{DA6F5B70-F67A-49C5-8870-1708BA350911}" type="presOf" srcId="{4585C28F-59E8-40DA-993F-F8C7F9162785}" destId="{4C7B68F2-A4D5-425C-886F-6E27114C1040}" srcOrd="0" destOrd="2" presId="urn:microsoft.com/office/officeart/2005/8/layout/StepDownProcess"/>
    <dgm:cxn modelId="{209155CA-84C6-4F16-92A5-53A525B56C14}" type="presOf" srcId="{D3893847-1AFE-4504-8A93-62A727A23118}" destId="{6807E984-E335-458C-B5B4-BA4D08979635}" srcOrd="0" destOrd="1" presId="urn:microsoft.com/office/officeart/2005/8/layout/StepDownProcess"/>
    <dgm:cxn modelId="{AD550010-4A59-4CB2-BB1D-51F4E6F725DE}" srcId="{2A0D550A-22AA-4ED1-AD82-E2F27A679CB6}" destId="{0CFCA4A0-8DED-41A0-9E74-0D56978550E5}" srcOrd="4" destOrd="0" parTransId="{228ED8D8-4971-47F5-8567-B35A6C053C4C}" sibTransId="{D0098C62-197F-4A3D-8130-6C16C10ECFF4}"/>
    <dgm:cxn modelId="{4AC5E462-816F-4754-990D-37349E869DD0}" type="presParOf" srcId="{E7153299-35BA-47BE-8E56-B2F566455C42}" destId="{7CA38459-9A5C-419D-8A33-5C48123563DF}" srcOrd="0" destOrd="0" presId="urn:microsoft.com/office/officeart/2005/8/layout/StepDownProcess"/>
    <dgm:cxn modelId="{B76940C0-6398-4DC6-9CD4-529AA876EAC3}" type="presParOf" srcId="{7CA38459-9A5C-419D-8A33-5C48123563DF}" destId="{DE5E137E-D156-4660-9BA9-63888A63C782}" srcOrd="0" destOrd="0" presId="urn:microsoft.com/office/officeart/2005/8/layout/StepDownProcess"/>
    <dgm:cxn modelId="{57B643BE-A3F7-4785-8587-1A68285C4FAE}" type="presParOf" srcId="{7CA38459-9A5C-419D-8A33-5C48123563DF}" destId="{81D2380C-6434-4518-A970-98187C326D2A}" srcOrd="1" destOrd="0" presId="urn:microsoft.com/office/officeart/2005/8/layout/StepDownProcess"/>
    <dgm:cxn modelId="{4FF75A58-C1AE-416F-BE0B-ED502CD7217D}" type="presParOf" srcId="{7CA38459-9A5C-419D-8A33-5C48123563DF}" destId="{B5433024-86C6-4A51-AFEC-26E72D191671}" srcOrd="2" destOrd="0" presId="urn:microsoft.com/office/officeart/2005/8/layout/StepDownProcess"/>
    <dgm:cxn modelId="{2503D55F-7698-4D07-9191-6106D43F3591}" type="presParOf" srcId="{E7153299-35BA-47BE-8E56-B2F566455C42}" destId="{6C38861C-CC19-4372-A74E-D3DC71BB7C6C}" srcOrd="1" destOrd="0" presId="urn:microsoft.com/office/officeart/2005/8/layout/StepDownProcess"/>
    <dgm:cxn modelId="{DF7C701B-AA8A-4675-BA83-9BF8487A3BFB}" type="presParOf" srcId="{E7153299-35BA-47BE-8E56-B2F566455C42}" destId="{7EA93078-EBD3-47C2-8AC4-DF5CA177C065}" srcOrd="2" destOrd="0" presId="urn:microsoft.com/office/officeart/2005/8/layout/StepDownProcess"/>
    <dgm:cxn modelId="{33C4F770-CE58-453E-84E1-1B8882331083}" type="presParOf" srcId="{7EA93078-EBD3-47C2-8AC4-DF5CA177C065}" destId="{452BD12E-CECC-4CF4-A31C-57359B099164}" srcOrd="0" destOrd="0" presId="urn:microsoft.com/office/officeart/2005/8/layout/StepDownProcess"/>
    <dgm:cxn modelId="{5AF146E3-D90F-4CA5-B191-E2BEEE6DFBD0}" type="presParOf" srcId="{7EA93078-EBD3-47C2-8AC4-DF5CA177C065}" destId="{A023A822-6D43-4A84-8C3E-8FDFED639C73}" srcOrd="1" destOrd="0" presId="urn:microsoft.com/office/officeart/2005/8/layout/StepDownProcess"/>
    <dgm:cxn modelId="{39C1353D-B5AB-43AF-9B7D-9724687CD541}" type="presParOf" srcId="{7EA93078-EBD3-47C2-8AC4-DF5CA177C065}" destId="{B9592290-E879-49C4-9F97-24C1F451D1BD}" srcOrd="2" destOrd="0" presId="urn:microsoft.com/office/officeart/2005/8/layout/StepDownProcess"/>
    <dgm:cxn modelId="{4726D4E3-CCA1-42D8-AF22-04F295982A8A}" type="presParOf" srcId="{E7153299-35BA-47BE-8E56-B2F566455C42}" destId="{A6ECCB1D-41BF-4059-B0B4-85B1C1AC23A3}" srcOrd="3" destOrd="0" presId="urn:microsoft.com/office/officeart/2005/8/layout/StepDownProcess"/>
    <dgm:cxn modelId="{B03E2100-604C-4E09-BA59-387710D31EB9}" type="presParOf" srcId="{E7153299-35BA-47BE-8E56-B2F566455C42}" destId="{EA01607D-41C9-4BEF-A3AC-12AC386C7C30}" srcOrd="4" destOrd="0" presId="urn:microsoft.com/office/officeart/2005/8/layout/StepDownProcess"/>
    <dgm:cxn modelId="{FEC95958-B5C5-4E06-89FB-8CC178EFF59A}" type="presParOf" srcId="{EA01607D-41C9-4BEF-A3AC-12AC386C7C30}" destId="{12229D34-B6FB-4DBB-A41F-389F211AE078}" srcOrd="0" destOrd="0" presId="urn:microsoft.com/office/officeart/2005/8/layout/StepDownProcess"/>
    <dgm:cxn modelId="{BF2D2705-DD82-4A64-B29B-A4D45AFA21E9}" type="presParOf" srcId="{EA01607D-41C9-4BEF-A3AC-12AC386C7C30}" destId="{02B454C6-E7B5-46A3-ACB2-A93FB1CDCF06}" srcOrd="1" destOrd="0" presId="urn:microsoft.com/office/officeart/2005/8/layout/StepDownProcess"/>
    <dgm:cxn modelId="{835B5527-DED1-433F-A728-A6731C7609CA}" type="presParOf" srcId="{EA01607D-41C9-4BEF-A3AC-12AC386C7C30}" destId="{4C7B68F2-A4D5-425C-886F-6E27114C1040}" srcOrd="2" destOrd="0" presId="urn:microsoft.com/office/officeart/2005/8/layout/StepDownProcess"/>
    <dgm:cxn modelId="{740AFAFA-6340-4C3F-AF42-B3996CF9292D}" type="presParOf" srcId="{E7153299-35BA-47BE-8E56-B2F566455C42}" destId="{D67AD5A0-1177-4444-BBA6-4B85EF7FE445}" srcOrd="5" destOrd="0" presId="urn:microsoft.com/office/officeart/2005/8/layout/StepDownProcess"/>
    <dgm:cxn modelId="{80EA4F90-7A09-41CD-8E06-5990EDEFA5EC}" type="presParOf" srcId="{E7153299-35BA-47BE-8E56-B2F566455C42}" destId="{00239957-ECA6-4482-BA3D-5A55E6E9FA7F}" srcOrd="6" destOrd="0" presId="urn:microsoft.com/office/officeart/2005/8/layout/StepDownProcess"/>
    <dgm:cxn modelId="{69BD247B-7C5D-4FEE-978B-6F88F85A87DC}" type="presParOf" srcId="{00239957-ECA6-4482-BA3D-5A55E6E9FA7F}" destId="{A4D5C133-D201-4F9B-B067-1C2A55C0F27B}" srcOrd="0" destOrd="0" presId="urn:microsoft.com/office/officeart/2005/8/layout/StepDownProcess"/>
    <dgm:cxn modelId="{671AFE7F-046B-4668-9A11-8826D2D99D3C}" type="presParOf" srcId="{00239957-ECA6-4482-BA3D-5A55E6E9FA7F}" destId="{6807E984-E335-458C-B5B4-BA4D0897963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137E-D156-4660-9BA9-63888A63C782}">
      <dsp:nvSpPr>
        <dsp:cNvPr id="0" name=""/>
        <dsp:cNvSpPr/>
      </dsp:nvSpPr>
      <dsp:spPr>
        <a:xfrm rot="5400000">
          <a:off x="334128" y="951426"/>
          <a:ext cx="762032" cy="86754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2380C-6434-4518-A970-98187C326D2A}">
      <dsp:nvSpPr>
        <dsp:cNvPr id="0" name=""/>
        <dsp:cNvSpPr/>
      </dsp:nvSpPr>
      <dsp:spPr>
        <a:xfrm>
          <a:off x="0" y="80546"/>
          <a:ext cx="1400063" cy="89792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March</a:t>
          </a:r>
          <a:endParaRPr lang="en-US" sz="2000" kern="1200" dirty="0">
            <a:latin typeface="Arial" panose="020B0604020202020204" pitchFamily="34" charset="0"/>
            <a:cs typeface="Arial" panose="020B0604020202020204" pitchFamily="34" charset="0"/>
          </a:endParaRPr>
        </a:p>
      </dsp:txBody>
      <dsp:txXfrm>
        <a:off x="43841" y="124387"/>
        <a:ext cx="1312381" cy="810246"/>
      </dsp:txXfrm>
    </dsp:sp>
    <dsp:sp modelId="{B5433024-86C6-4A51-AFEC-26E72D191671}">
      <dsp:nvSpPr>
        <dsp:cNvPr id="0" name=""/>
        <dsp:cNvSpPr/>
      </dsp:nvSpPr>
      <dsp:spPr>
        <a:xfrm>
          <a:off x="1391817" y="141392"/>
          <a:ext cx="3663562" cy="72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3/28 </a:t>
          </a:r>
          <a:r>
            <a:rPr lang="en-US" sz="1400" kern="1200" dirty="0">
              <a:latin typeface="Arial" panose="020B0604020202020204" pitchFamily="34" charset="0"/>
              <a:cs typeface="Arial" panose="020B0604020202020204" pitchFamily="34" charset="0"/>
            </a:rPr>
            <a:t>- Fall Enrollment Begins</a:t>
          </a: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3/28 GSSP roster open for Commit to Fund (CTF)</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3/28 GSSP Exception Form – Open for fall</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dsp:txBody>
      <dsp:txXfrm>
        <a:off x="1391817" y="141392"/>
        <a:ext cx="3663562" cy="725745"/>
      </dsp:txXfrm>
    </dsp:sp>
    <dsp:sp modelId="{452BD12E-CECC-4CF4-A31C-57359B099164}">
      <dsp:nvSpPr>
        <dsp:cNvPr id="0" name=""/>
        <dsp:cNvSpPr/>
      </dsp:nvSpPr>
      <dsp:spPr>
        <a:xfrm rot="5400000">
          <a:off x="1608501" y="1851662"/>
          <a:ext cx="762032" cy="86754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3A822-6D43-4A84-8C3E-8FDFED639C73}">
      <dsp:nvSpPr>
        <dsp:cNvPr id="0" name=""/>
        <dsp:cNvSpPr/>
      </dsp:nvSpPr>
      <dsp:spPr>
        <a:xfrm>
          <a:off x="1159683" y="1143293"/>
          <a:ext cx="1558234" cy="7803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May/June</a:t>
          </a:r>
        </a:p>
      </dsp:txBody>
      <dsp:txXfrm>
        <a:off x="1197784" y="1181394"/>
        <a:ext cx="1482032" cy="704160"/>
      </dsp:txXfrm>
    </dsp:sp>
    <dsp:sp modelId="{B9592290-E879-49C4-9F97-24C1F451D1BD}">
      <dsp:nvSpPr>
        <dsp:cNvPr id="0" name=""/>
        <dsp:cNvSpPr/>
      </dsp:nvSpPr>
      <dsp:spPr>
        <a:xfrm>
          <a:off x="2690229" y="845053"/>
          <a:ext cx="5869279" cy="112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rgbClr val="FF000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solidFill>
                <a:sysClr val="windowText" lastClr="000000"/>
              </a:solidFill>
              <a:latin typeface="Arial" panose="020B0604020202020204" pitchFamily="34" charset="0"/>
              <a:cs typeface="Arial" panose="020B0604020202020204" pitchFamily="34" charset="0"/>
            </a:rPr>
            <a:t>5/15 – Begin reviewing Fall exceptions</a:t>
          </a:r>
          <a:endParaRPr lang="en-US" sz="1400" kern="1200" dirty="0">
            <a:solidFill>
              <a:sysClr val="windowText" lastClr="00000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solidFill>
                <a:sysClr val="windowText" lastClr="000000"/>
              </a:solidFill>
              <a:latin typeface="Arial" panose="020B0604020202020204" pitchFamily="34" charset="0"/>
              <a:cs typeface="Arial" panose="020B0604020202020204" pitchFamily="34" charset="0"/>
            </a:rPr>
            <a:t>5/16 – </a:t>
          </a:r>
          <a:r>
            <a:rPr lang="en-US" sz="1400" kern="1200" dirty="0" err="1" smtClean="0">
              <a:solidFill>
                <a:sysClr val="windowText" lastClr="000000"/>
              </a:solidFill>
              <a:latin typeface="Arial" panose="020B0604020202020204" pitchFamily="34" charset="0"/>
              <a:cs typeface="Arial" panose="020B0604020202020204" pitchFamily="34" charset="0"/>
            </a:rPr>
            <a:t>NextGen</a:t>
          </a:r>
          <a:r>
            <a:rPr lang="en-US" sz="1400" kern="1200" dirty="0" smtClean="0">
              <a:solidFill>
                <a:sysClr val="windowText" lastClr="000000"/>
              </a:solidFill>
              <a:latin typeface="Arial" panose="020B0604020202020204" pitchFamily="34" charset="0"/>
              <a:cs typeface="Arial" panose="020B0604020202020204" pitchFamily="34" charset="0"/>
            </a:rPr>
            <a:t> Open for Grad </a:t>
          </a:r>
          <a:r>
            <a:rPr lang="en-US" sz="1400" kern="1200" dirty="0" err="1" smtClean="0">
              <a:solidFill>
                <a:sysClr val="windowText" lastClr="000000"/>
              </a:solidFill>
              <a:latin typeface="Arial" panose="020B0604020202020204" pitchFamily="34" charset="0"/>
              <a:cs typeface="Arial" panose="020B0604020202020204" pitchFamily="34" charset="0"/>
            </a:rPr>
            <a:t>Appt</a:t>
          </a:r>
          <a:r>
            <a:rPr lang="en-US" sz="1400" kern="1200" dirty="0" smtClean="0">
              <a:solidFill>
                <a:sysClr val="windowText" lastClr="000000"/>
              </a:solidFill>
              <a:latin typeface="Arial" panose="020B0604020202020204" pitchFamily="34" charset="0"/>
              <a:cs typeface="Arial" panose="020B0604020202020204" pitchFamily="34" charset="0"/>
            </a:rPr>
            <a:t> Entry</a:t>
          </a:r>
          <a:endParaRPr lang="en-US" sz="1400" kern="1200" dirty="0">
            <a:solidFill>
              <a:sysClr val="windowText" lastClr="00000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solidFill>
                <a:sysClr val="windowText" lastClr="000000"/>
              </a:solidFill>
              <a:latin typeface="Arial" panose="020B0604020202020204" pitchFamily="34" charset="0"/>
              <a:cs typeface="Arial" panose="020B0604020202020204" pitchFamily="34" charset="0"/>
            </a:rPr>
            <a:t>6/1 – Students with CTF will be reported to BCBS for enrollment in GSHI - daily through Census</a:t>
          </a:r>
          <a:endParaRPr lang="en-US" sz="1400" kern="1200" dirty="0">
            <a:solidFill>
              <a:sysClr val="windowText" lastClr="000000"/>
            </a:solidFill>
            <a:latin typeface="Arial" panose="020B0604020202020204" pitchFamily="34" charset="0"/>
            <a:cs typeface="Arial" panose="020B0604020202020204" pitchFamily="34" charset="0"/>
          </a:endParaRPr>
        </a:p>
      </dsp:txBody>
      <dsp:txXfrm>
        <a:off x="2690229" y="845053"/>
        <a:ext cx="5869279" cy="1123962"/>
      </dsp:txXfrm>
    </dsp:sp>
    <dsp:sp modelId="{12229D34-B6FB-4DBB-A41F-389F211AE078}">
      <dsp:nvSpPr>
        <dsp:cNvPr id="0" name=""/>
        <dsp:cNvSpPr/>
      </dsp:nvSpPr>
      <dsp:spPr>
        <a:xfrm rot="5400000">
          <a:off x="2785325" y="3098445"/>
          <a:ext cx="957364" cy="86754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454C6-E7B5-46A3-ACB2-A93FB1CDCF06}">
      <dsp:nvSpPr>
        <dsp:cNvPr id="0" name=""/>
        <dsp:cNvSpPr/>
      </dsp:nvSpPr>
      <dsp:spPr>
        <a:xfrm>
          <a:off x="2474222" y="2063899"/>
          <a:ext cx="1501624" cy="9741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July</a:t>
          </a:r>
        </a:p>
      </dsp:txBody>
      <dsp:txXfrm>
        <a:off x="2521783" y="2111460"/>
        <a:ext cx="1406502" cy="878995"/>
      </dsp:txXfrm>
    </dsp:sp>
    <dsp:sp modelId="{4C7B68F2-A4D5-425C-886F-6E27114C1040}">
      <dsp:nvSpPr>
        <dsp:cNvPr id="0" name=""/>
        <dsp:cNvSpPr/>
      </dsp:nvSpPr>
      <dsp:spPr>
        <a:xfrm>
          <a:off x="3997914" y="2179670"/>
          <a:ext cx="4480028" cy="72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7/7 – Fall billing begins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7/27 - Fall bills due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7/29 – Fall schedule cancellation for non-payment</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solidFill>
                <a:srgbClr val="FF0000"/>
              </a:solidFill>
              <a:latin typeface="Arial" panose="020B0604020202020204" pitchFamily="34" charset="0"/>
              <a:cs typeface="Arial" panose="020B0604020202020204" pitchFamily="34" charset="0"/>
            </a:rPr>
            <a:t>7/31 – 2021/2022 GSHI plan year ends. Students not CTF for fall by this date will have insurance terminated unless/until they qualify for fall. </a:t>
          </a:r>
          <a:endParaRPr lang="en-US" sz="1400" kern="1200" dirty="0">
            <a:solidFill>
              <a:srgbClr val="FF0000"/>
            </a:solidFill>
            <a:latin typeface="Arial" panose="020B0604020202020204" pitchFamily="34" charset="0"/>
            <a:cs typeface="Arial" panose="020B0604020202020204" pitchFamily="34" charset="0"/>
          </a:endParaRPr>
        </a:p>
      </dsp:txBody>
      <dsp:txXfrm>
        <a:off x="3997914" y="2179670"/>
        <a:ext cx="4480028" cy="725745"/>
      </dsp:txXfrm>
    </dsp:sp>
    <dsp:sp modelId="{A4D5C133-D201-4F9B-B067-1C2A55C0F27B}">
      <dsp:nvSpPr>
        <dsp:cNvPr id="0" name=""/>
        <dsp:cNvSpPr/>
      </dsp:nvSpPr>
      <dsp:spPr>
        <a:xfrm>
          <a:off x="3755250" y="3641983"/>
          <a:ext cx="1282814" cy="89792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August/</a:t>
          </a:r>
        </a:p>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Sept</a:t>
          </a:r>
        </a:p>
      </dsp:txBody>
      <dsp:txXfrm>
        <a:off x="3799091" y="3685824"/>
        <a:ext cx="1195132" cy="810246"/>
      </dsp:txXfrm>
    </dsp:sp>
    <dsp:sp modelId="{6807E984-E335-458C-B5B4-BA4D08979635}">
      <dsp:nvSpPr>
        <dsp:cNvPr id="0" name=""/>
        <dsp:cNvSpPr/>
      </dsp:nvSpPr>
      <dsp:spPr>
        <a:xfrm>
          <a:off x="5131391" y="3309143"/>
          <a:ext cx="3632138" cy="121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solidFill>
              <a:latin typeface="Arial" panose="020B0604020202020204" pitchFamily="34" charset="0"/>
              <a:cs typeface="Arial" panose="020B0604020202020204" pitchFamily="34" charset="0"/>
            </a:rPr>
            <a:t>8/22/2021 –First day of Classes</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solidFill>
              <a:latin typeface="Arial" panose="020B0604020202020204" pitchFamily="34" charset="0"/>
              <a:cs typeface="Arial" panose="020B0604020202020204" pitchFamily="34" charset="0"/>
            </a:rPr>
            <a:t>8/26 – GSSP roster closes for updates</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solidFill>
              <a:latin typeface="Arial" panose="020B0604020202020204" pitchFamily="34" charset="0"/>
              <a:cs typeface="Arial" panose="020B0604020202020204" pitchFamily="34" charset="0"/>
            </a:rPr>
            <a:t>8/26 – Commit to Fund flag removed for students not meeting GSSP requirements; students billed full amount due in September</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solidFill>
              <a:latin typeface="Arial" panose="020B0604020202020204" pitchFamily="34" charset="0"/>
              <a:cs typeface="Arial" panose="020B0604020202020204" pitchFamily="34" charset="0"/>
            </a:rPr>
            <a:t>8/27/2021 - Census Date</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solidFill>
              <a:latin typeface="Arial" panose="020B0604020202020204" pitchFamily="34" charset="0"/>
              <a:cs typeface="Arial" panose="020B0604020202020204" pitchFamily="34" charset="0"/>
            </a:rPr>
            <a:t>9/2 – Census Date</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solidFill>
              <a:latin typeface="Arial" panose="020B0604020202020204" pitchFamily="34" charset="0"/>
              <a:cs typeface="Arial" panose="020B0604020202020204" pitchFamily="34" charset="0"/>
            </a:rPr>
            <a:t>9/2 – Deadline to submit GSSP exception form</a:t>
          </a:r>
          <a:endParaRPr lang="en-US" sz="120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solidFill>
              <a:latin typeface="Arial" panose="020B0604020202020204" pitchFamily="34" charset="0"/>
              <a:cs typeface="Arial" panose="020B0604020202020204" pitchFamily="34" charset="0"/>
            </a:rPr>
            <a:t>By 9/15 – GSSP tuition and health insurance Journals Posted</a:t>
          </a:r>
          <a:endParaRPr lang="en-US" sz="1200" kern="1200" dirty="0">
            <a:solidFill>
              <a:schemeClr val="tx1"/>
            </a:solidFill>
            <a:latin typeface="Arial" panose="020B0604020202020204" pitchFamily="34" charset="0"/>
            <a:cs typeface="Arial" panose="020B0604020202020204" pitchFamily="34" charset="0"/>
          </a:endParaRPr>
        </a:p>
      </dsp:txBody>
      <dsp:txXfrm>
        <a:off x="5131391" y="3309143"/>
        <a:ext cx="3632138" cy="121513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864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2595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we discuss this I would say ‘ we have found virtual drop ins very popular- students no longer have to leave centennial campus to get to us, they can join from labs and library study rooms…</a:t>
            </a:r>
            <a:endParaRPr/>
          </a:p>
        </p:txBody>
      </p:sp>
      <p:sp>
        <p:nvSpPr>
          <p:cNvPr id="56" name="Google Shape;5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977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863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419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cabb76ef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cabb76ef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g11cabb76ef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4265061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283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saving in case we need it for future: </a:t>
            </a:r>
            <a:endParaRPr/>
          </a:p>
          <a:p>
            <a:pPr marL="914400" lvl="1" indent="-406400" algn="l" rtl="0">
              <a:spcBef>
                <a:spcPts val="560"/>
              </a:spcBef>
              <a:spcAft>
                <a:spcPts val="0"/>
              </a:spcAft>
              <a:buClr>
                <a:schemeClr val="dk1"/>
              </a:buClr>
              <a:buSzPts val="2800"/>
              <a:buChar char="–"/>
            </a:pPr>
            <a:r>
              <a:rPr lang="en-US" sz="2000">
                <a:latin typeface="Arial Narrow"/>
                <a:ea typeface="Arial Narrow"/>
                <a:cs typeface="Arial Narrow"/>
                <a:sym typeface="Arial Narrow"/>
              </a:rPr>
              <a:t>Students whose F-1 status began after March 9, 2020: Must enroll in at least 1 in-person course.</a:t>
            </a:r>
            <a:endParaRPr sz="2800">
              <a:latin typeface="Questrial"/>
              <a:ea typeface="Questrial"/>
              <a:cs typeface="Questrial"/>
              <a:sym typeface="Questrial"/>
            </a:endParaRPr>
          </a:p>
          <a:p>
            <a:pPr marL="914400" lvl="1" indent="-406400" algn="l" rtl="0">
              <a:spcBef>
                <a:spcPts val="560"/>
              </a:spcBef>
              <a:spcAft>
                <a:spcPts val="0"/>
              </a:spcAft>
              <a:buClr>
                <a:schemeClr val="dk1"/>
              </a:buClr>
              <a:buSzPts val="2800"/>
              <a:buChar char="–"/>
            </a:pPr>
            <a:r>
              <a:rPr lang="en-US" sz="2000">
                <a:latin typeface="Arial Narrow"/>
                <a:ea typeface="Arial Narrow"/>
                <a:cs typeface="Arial Narrow"/>
                <a:sym typeface="Arial Narrow"/>
              </a:rPr>
              <a:t>Students whose F-1 status has continued since before March 9, 2020: No limit to online course enrollment</a:t>
            </a:r>
            <a:endParaRPr sz="2000">
              <a:latin typeface="Arial Narrow"/>
              <a:ea typeface="Arial Narrow"/>
              <a:cs typeface="Arial Narrow"/>
              <a:sym typeface="Arial Narrow"/>
            </a:endParaRPr>
          </a:p>
          <a:p>
            <a:pPr marL="914400" lvl="1" indent="-406400" algn="l" rtl="0">
              <a:spcBef>
                <a:spcPts val="560"/>
              </a:spcBef>
              <a:spcAft>
                <a:spcPts val="0"/>
              </a:spcAft>
              <a:buClr>
                <a:schemeClr val="dk1"/>
              </a:buClr>
              <a:buSzPts val="2800"/>
              <a:buChar char="–"/>
            </a:pPr>
            <a:r>
              <a:rPr lang="en-US" sz="2000">
                <a:latin typeface="Arial Narrow"/>
                <a:ea typeface="Arial Narrow"/>
                <a:cs typeface="Arial Narrow"/>
                <a:sym typeface="Arial Narrow"/>
              </a:rPr>
              <a:t>All J-1 students: While a limited hybrid option is available for J-1 students, a fully or predominantly virtual exchange program is not permitted</a:t>
            </a:r>
            <a:endParaRPr sz="2000">
              <a:latin typeface="Arial Narrow"/>
              <a:ea typeface="Arial Narrow"/>
              <a:cs typeface="Arial Narrow"/>
              <a:sym typeface="Arial Narrow"/>
            </a:endParaRPr>
          </a:p>
          <a:p>
            <a:pPr marL="0" lvl="0" indent="0" algn="l" rtl="0">
              <a:lnSpc>
                <a:spcPct val="100000"/>
              </a:lnSpc>
              <a:spcBef>
                <a:spcPts val="1000"/>
              </a:spcBef>
              <a:spcAft>
                <a:spcPts val="0"/>
              </a:spcAft>
              <a:buSzPts val="1400"/>
              <a:buNone/>
            </a:pPr>
            <a:endParaRPr/>
          </a:p>
        </p:txBody>
      </p:sp>
      <p:sp>
        <p:nvSpPr>
          <p:cNvPr id="87" name="Google Shape;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149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509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232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766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188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202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741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075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923eb14e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923eb14e9_0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64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2417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0412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23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1046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def5765c3_0_0: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ddef5765c3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8379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2394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def5765c3_0_5: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ddef5765c3_0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180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 name="Google Shape;1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21"/>
          <p:cNvSpPr txBox="1">
            <a:spLocks noGrp="1"/>
          </p:cNvSpPr>
          <p:nvPr>
            <p:ph type="body" idx="1"/>
          </p:nvPr>
        </p:nvSpPr>
        <p:spPr>
          <a:xfrm rot="5400000">
            <a:off x="3020218" y="459582"/>
            <a:ext cx="31035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3"/>
          <p:cNvSpPr txBox="1">
            <a:spLocks noGrp="1"/>
          </p:cNvSpPr>
          <p:nvPr>
            <p:ph type="body" idx="1"/>
          </p:nvPr>
        </p:nvSpPr>
        <p:spPr>
          <a:xfrm>
            <a:off x="457200" y="3022600"/>
            <a:ext cx="8229600" cy="31035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rgbClr val="888888"/>
              </a:buClr>
              <a:buSzPts val="24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457200" y="1968500"/>
            <a:ext cx="4038600" cy="41576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5"/>
          <p:cNvSpPr txBox="1">
            <a:spLocks noGrp="1"/>
          </p:cNvSpPr>
          <p:nvPr>
            <p:ph type="body" idx="2"/>
          </p:nvPr>
        </p:nvSpPr>
        <p:spPr>
          <a:xfrm>
            <a:off x="4648200" y="1968500"/>
            <a:ext cx="4038600" cy="41576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20"/>
          <p:cNvSpPr>
            <a:spLocks noGrp="1"/>
          </p:cNvSpPr>
          <p:nvPr>
            <p:ph type="pic" idx="2"/>
          </p:nvPr>
        </p:nvSpPr>
        <p:spPr>
          <a:xfrm>
            <a:off x="1792288" y="612775"/>
            <a:ext cx="5486400" cy="4114800"/>
          </a:xfrm>
          <a:prstGeom prst="rect">
            <a:avLst/>
          </a:prstGeom>
          <a:noFill/>
          <a:ln>
            <a:noFill/>
          </a:ln>
        </p:spPr>
      </p:sp>
      <p:sp>
        <p:nvSpPr>
          <p:cNvPr id="65" name="Google Shape;65;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3022600"/>
            <a:ext cx="8229600" cy="31035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1"/>
          <p:cNvPicPr preferRelativeResize="0"/>
          <p:nvPr/>
        </p:nvPicPr>
        <p:blipFill rotWithShape="1">
          <a:blip r:embed="rId13">
            <a:alphaModFix/>
          </a:blip>
          <a:srcRect/>
          <a:stretch/>
        </p:blipFill>
        <p:spPr>
          <a:xfrm>
            <a:off x="0" y="0"/>
            <a:ext cx="91440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ois@ncs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internationalservices.ncsu.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go.ncsu.edu/interactiveparkingma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ncsu-transportation@ncsu.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I9questions@ncsu.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grad.ncsu.edu/faculty-and-staff/student-funding"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HRPayroll@ncsu.edu"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mailto:hdharden@ncsu.edu"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grad.ncsu.edu/faculty-and-staff/forms/graduate-school-forms/" TargetMode="External"/><Relationship Id="rId2" Type="http://schemas.openxmlformats.org/officeDocument/2006/relationships/hyperlink" Target="https://grad.ncsu.edu/faculty-and-staff/student-fundin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grad.ncsu.edu/faculty-and-staff/gsc-resources/meetings-and-updates/" TargetMode="External"/><Relationship Id="rId2" Type="http://schemas.openxmlformats.org/officeDocument/2006/relationships/hyperlink" Target="mailto:rbcorley@ncsu.ed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s://grad.ncsu.edu/wp-content/uploads/2015/11/gssp-pocket-chart_revised.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grad.ncsu.edu/wp-content/uploads/2015/11/gssp-eligibility-summary.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grad.ncsu.edu/wp-content/uploads/2015/11/GSSP-Funding-Structure.pdf" TargetMode="External"/><Relationship Id="rId2" Type="http://schemas.openxmlformats.org/officeDocument/2006/relationships/hyperlink" Target="https://docs.google.com/forms/d/e/1FAIpQLSf-1MqMONEJ3q-sPENJFaOvBQ2FK4qeOjU8cEQbyvWpPUxp-g/viewform?usp=sf_link"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grad.ncsu.edu/faculty-and-staff/forms/" TargetMode="External"/><Relationship Id="rId2" Type="http://schemas.openxmlformats.org/officeDocument/2006/relationships/hyperlink" Target="https://form.asana.com/?k=9IlkD-4DyoIsQVS-4dDMYw&amp;d=941899506210581" TargetMode="External"/><Relationship Id="rId1" Type="http://schemas.openxmlformats.org/officeDocument/2006/relationships/slideLayout" Target="../slideLayouts/slideLayout2.xml"/><Relationship Id="rId4" Type="http://schemas.openxmlformats.org/officeDocument/2006/relationships/hyperlink" Target="https://grad.ncsu.edu/faculty-and-staff/student-funding/gssp/"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ncsu.zoom.us/j/96159108082" TargetMode="External"/><Relationship Id="rId2" Type="http://schemas.openxmlformats.org/officeDocument/2006/relationships/hyperlink" Target="mailto:decook@ncsu.edu" TargetMode="External"/><Relationship Id="rId1" Type="http://schemas.openxmlformats.org/officeDocument/2006/relationships/slideLayout" Target="../slideLayouts/slideLayout2.xml"/><Relationship Id="rId5" Type="http://schemas.openxmlformats.org/officeDocument/2006/relationships/hyperlink" Target="https://reporter.ncsu.edu/index.html" TargetMode="External"/><Relationship Id="rId4" Type="http://schemas.openxmlformats.org/officeDocument/2006/relationships/hyperlink" Target="https://ncsu.zoom.us/j/97497627310"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 TRAINING</a:t>
            </a:r>
            <a:br>
              <a:rPr lang="en-US"/>
            </a:br>
            <a:r>
              <a:rPr lang="en-US"/>
              <a:t>POSTDOC HR</a:t>
            </a:r>
            <a:endParaRPr/>
          </a:p>
        </p:txBody>
      </p:sp>
      <p:sp>
        <p:nvSpPr>
          <p:cNvPr id="86" name="Google Shape;86;p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88888"/>
              </a:buClr>
              <a:buSzPts val="2000"/>
              <a:buNone/>
            </a:pPr>
            <a:r>
              <a:rPr lang="en-US"/>
              <a:t>Vanessa Doriott Anderson, PhD</a:t>
            </a:r>
            <a:endParaRPr/>
          </a:p>
          <a:p>
            <a:pPr marL="0" lvl="0" indent="0" algn="l" rtl="0">
              <a:spcBef>
                <a:spcPts val="400"/>
              </a:spcBef>
              <a:spcAft>
                <a:spcPts val="0"/>
              </a:spcAft>
              <a:buClr>
                <a:srgbClr val="888888"/>
              </a:buClr>
              <a:buSzPts val="2000"/>
              <a:buNone/>
            </a:pPr>
            <a:r>
              <a:rPr lang="en-US"/>
              <a:t>Interim Assistant Dean for Professional Development</a:t>
            </a:r>
            <a:endParaRPr/>
          </a:p>
          <a:p>
            <a:pPr marL="0" lvl="0" indent="0" algn="l" rtl="0">
              <a:spcBef>
                <a:spcPts val="400"/>
              </a:spcBef>
              <a:spcAft>
                <a:spcPts val="0"/>
              </a:spcAft>
              <a:buClr>
                <a:srgbClr val="888888"/>
              </a:buClr>
              <a:buSzPts val="2000"/>
              <a:buNone/>
            </a:pPr>
            <a:r>
              <a:rPr lang="en-US"/>
              <a:t>Director of Teaching and Communication Programs</a:t>
            </a:r>
            <a:endParaRPr/>
          </a:p>
          <a:p>
            <a:pPr marL="0" lvl="0" indent="0" algn="l" rtl="0">
              <a:spcBef>
                <a:spcPts val="400"/>
              </a:spcBef>
              <a:spcAft>
                <a:spcPts val="0"/>
              </a:spcAft>
              <a:buClr>
                <a:srgbClr val="888888"/>
              </a:buClr>
              <a:buSzPts val="2000"/>
              <a:buNone/>
            </a:pPr>
            <a:r>
              <a:rPr lang="en-US"/>
              <a:t>The Graduate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0"/>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Contact  </a:t>
            </a:r>
            <a:r>
              <a:rPr lang="en-US" sz="2000">
                <a:solidFill>
                  <a:schemeClr val="lt1"/>
                </a:solidFill>
                <a:latin typeface="Arial"/>
                <a:ea typeface="Arial"/>
                <a:cs typeface="Arial"/>
                <a:sym typeface="Arial"/>
              </a:rPr>
              <a:t>●  Shawana Hodge ●  postdocadmin@ncsu.edu</a:t>
            </a:r>
            <a:endParaRPr sz="2000">
              <a:solidFill>
                <a:schemeClr val="lt1"/>
              </a:solidFill>
              <a:latin typeface="Arial"/>
              <a:ea typeface="Arial"/>
              <a:cs typeface="Arial"/>
              <a:sym typeface="Arial"/>
            </a:endParaRPr>
          </a:p>
        </p:txBody>
      </p:sp>
      <p:sp>
        <p:nvSpPr>
          <p:cNvPr id="155" name="Google Shape;155;p10"/>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Takeaway for HR Representatives:</a:t>
            </a:r>
            <a:endParaRPr/>
          </a:p>
        </p:txBody>
      </p:sp>
      <p:sp>
        <p:nvSpPr>
          <p:cNvPr id="156" name="Google Shape;156;p10"/>
          <p:cNvSpPr txBox="1">
            <a:spLocks noGrp="1"/>
          </p:cNvSpPr>
          <p:nvPr>
            <p:ph type="body" idx="1"/>
          </p:nvPr>
        </p:nvSpPr>
        <p:spPr>
          <a:xfrm>
            <a:off x="457200" y="1968499"/>
            <a:ext cx="8229600" cy="242302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None/>
            </a:pPr>
            <a:r>
              <a:rPr lang="en-US" sz="3600" i="1"/>
              <a:t>The earlier you initiate postdoc HR actions, the better. Everyone is short-staffed, everything is delayed, but we are doing our best to serve you.</a:t>
            </a:r>
            <a:endParaRPr sz="36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title"/>
          </p:nvPr>
        </p:nvSpPr>
        <p:spPr>
          <a:xfrm>
            <a:off x="457200" y="701675"/>
            <a:ext cx="8229600" cy="1143000"/>
          </a:xfrm>
          <a:prstGeom prst="rect">
            <a:avLst/>
          </a:prstGeom>
          <a:noFill/>
          <a:ln>
            <a:noFill/>
          </a:ln>
        </p:spPr>
        <p:txBody>
          <a:bodyPr spcFirstLastPara="1" wrap="square" lIns="91425" tIns="45700" rIns="91425" bIns="45700" anchor="ctr" anchorCtr="0">
            <a:noAutofit/>
          </a:bodyPr>
          <a:lstStyle/>
          <a:p>
            <a:pPr marL="50800" lvl="0" indent="0" algn="ctr" rtl="0">
              <a:lnSpc>
                <a:spcPct val="100000"/>
              </a:lnSpc>
              <a:spcBef>
                <a:spcPts val="0"/>
              </a:spcBef>
              <a:spcAft>
                <a:spcPts val="0"/>
              </a:spcAft>
              <a:buSzPts val="1400"/>
              <a:buNone/>
            </a:pPr>
            <a:r>
              <a:rPr lang="en-US" sz="3600" b="1" dirty="0">
                <a:latin typeface="Arial Narrow"/>
                <a:ea typeface="Arial Narrow"/>
                <a:cs typeface="Arial Narrow"/>
                <a:sym typeface="Arial Narrow"/>
              </a:rPr>
              <a:t>Office of International Services</a:t>
            </a:r>
            <a:endParaRPr sz="3600" b="1" dirty="0">
              <a:latin typeface="Arial Narrow"/>
              <a:ea typeface="Arial Narrow"/>
              <a:cs typeface="Arial Narrow"/>
              <a:sym typeface="Arial Narrow"/>
            </a:endParaRPr>
          </a:p>
        </p:txBody>
      </p:sp>
      <p:sp>
        <p:nvSpPr>
          <p:cNvPr id="47" name="Google Shape;47;p1"/>
          <p:cNvSpPr txBox="1">
            <a:spLocks noGrp="1"/>
          </p:cNvSpPr>
          <p:nvPr>
            <p:ph type="body" idx="1"/>
          </p:nvPr>
        </p:nvSpPr>
        <p:spPr>
          <a:xfrm>
            <a:off x="457200" y="2027237"/>
            <a:ext cx="8229600" cy="4525963"/>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sz="2800" dirty="0">
                <a:latin typeface="Arial Narrow"/>
                <a:ea typeface="Arial Narrow"/>
                <a:cs typeface="Arial Narrow"/>
                <a:sym typeface="Arial Narrow"/>
              </a:rPr>
              <a:t>Phone: 919-515-2961</a:t>
            </a:r>
            <a:endParaRPr sz="2800" dirty="0"/>
          </a:p>
          <a:p>
            <a:pPr marL="457200" marR="0" lvl="0" indent="-431800" algn="l" rtl="0">
              <a:lnSpc>
                <a:spcPct val="100000"/>
              </a:lnSpc>
              <a:spcBef>
                <a:spcPts val="640"/>
              </a:spcBef>
              <a:spcAft>
                <a:spcPts val="0"/>
              </a:spcAft>
              <a:buClr>
                <a:schemeClr val="dk1"/>
              </a:buClr>
              <a:buSzPts val="3200"/>
              <a:buFont typeface="Arial"/>
              <a:buChar char="•"/>
            </a:pPr>
            <a:r>
              <a:rPr lang="en-US" sz="2800" dirty="0">
                <a:latin typeface="Arial Narrow"/>
                <a:ea typeface="Arial Narrow"/>
                <a:cs typeface="Arial Narrow"/>
                <a:sym typeface="Arial Narrow"/>
              </a:rPr>
              <a:t>Location: 111 Lampe Drive, Suite 320</a:t>
            </a:r>
            <a:endParaRPr sz="2800" dirty="0"/>
          </a:p>
          <a:p>
            <a:pPr marL="457200" marR="0" lvl="0" indent="-431800" algn="l" rtl="0">
              <a:lnSpc>
                <a:spcPct val="100000"/>
              </a:lnSpc>
              <a:spcBef>
                <a:spcPts val="640"/>
              </a:spcBef>
              <a:spcAft>
                <a:spcPts val="0"/>
              </a:spcAft>
              <a:buClr>
                <a:schemeClr val="dk1"/>
              </a:buClr>
              <a:buSzPts val="3200"/>
              <a:buFont typeface="Arial"/>
              <a:buChar char="•"/>
            </a:pPr>
            <a:r>
              <a:rPr lang="en-US" sz="2800" dirty="0">
                <a:latin typeface="Arial Narrow"/>
                <a:ea typeface="Arial Narrow"/>
                <a:cs typeface="Arial Narrow"/>
                <a:sym typeface="Arial Narrow"/>
              </a:rPr>
              <a:t>Email: </a:t>
            </a:r>
            <a:r>
              <a:rPr lang="en-US" sz="2800" u="sng" dirty="0">
                <a:solidFill>
                  <a:schemeClr val="hlink"/>
                </a:solidFill>
                <a:latin typeface="Arial Narrow"/>
                <a:ea typeface="Arial Narrow"/>
                <a:cs typeface="Arial Narrow"/>
                <a:sym typeface="Arial Narrow"/>
                <a:hlinkClick r:id="rId3"/>
              </a:rPr>
              <a:t>ois@ncsu.edu</a:t>
            </a:r>
            <a:r>
              <a:rPr lang="en-US" sz="2800" dirty="0">
                <a:latin typeface="Arial Narrow"/>
                <a:ea typeface="Arial Narrow"/>
                <a:cs typeface="Arial Narrow"/>
                <a:sym typeface="Arial Narrow"/>
              </a:rPr>
              <a:t> </a:t>
            </a:r>
            <a:endParaRPr sz="2800" dirty="0"/>
          </a:p>
          <a:p>
            <a:pPr marL="457200" marR="0" lvl="0" indent="-431800" algn="l" rtl="0">
              <a:lnSpc>
                <a:spcPct val="100000"/>
              </a:lnSpc>
              <a:spcBef>
                <a:spcPts val="640"/>
              </a:spcBef>
              <a:spcAft>
                <a:spcPts val="0"/>
              </a:spcAft>
              <a:buClr>
                <a:schemeClr val="dk1"/>
              </a:buClr>
              <a:buSzPts val="3200"/>
              <a:buFont typeface="Arial"/>
              <a:buChar char="•"/>
            </a:pPr>
            <a:r>
              <a:rPr lang="en-US" sz="2800" dirty="0">
                <a:latin typeface="Arial Narrow"/>
                <a:ea typeface="Arial Narrow"/>
                <a:cs typeface="Arial Narrow"/>
                <a:sym typeface="Arial Narrow"/>
              </a:rPr>
              <a:t>Website: </a:t>
            </a:r>
            <a:r>
              <a:rPr lang="en-US" sz="2800" u="sng" dirty="0">
                <a:solidFill>
                  <a:schemeClr val="hlink"/>
                </a:solidFill>
                <a:latin typeface="Arial Narrow"/>
                <a:ea typeface="Arial Narrow"/>
                <a:cs typeface="Arial Narrow"/>
                <a:sym typeface="Arial Narrow"/>
                <a:hlinkClick r:id="rId4"/>
              </a:rPr>
              <a:t>www.internationalservices.ncsu.edu</a:t>
            </a:r>
            <a:r>
              <a:rPr lang="en-US" sz="2800" dirty="0">
                <a:latin typeface="Arial Narrow"/>
                <a:ea typeface="Arial Narrow"/>
                <a:cs typeface="Arial Narrow"/>
                <a:sym typeface="Arial Narrow"/>
              </a:rPr>
              <a:t> </a:t>
            </a:r>
            <a:endParaRPr sz="2800" dirty="0">
              <a:latin typeface="Arial Narrow"/>
              <a:ea typeface="Arial Narrow"/>
              <a:cs typeface="Arial Narrow"/>
              <a:sym typeface="Arial Narrow"/>
            </a:endParaRPr>
          </a:p>
        </p:txBody>
      </p:sp>
    </p:spTree>
    <p:extLst>
      <p:ext uri="{BB962C8B-B14F-4D97-AF65-F5344CB8AC3E}">
        <p14:creationId xmlns:p14="http://schemas.microsoft.com/office/powerpoint/2010/main" val="120894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a:spLocks noGrp="1"/>
          </p:cNvSpPr>
          <p:nvPr>
            <p:ph type="title"/>
          </p:nvPr>
        </p:nvSpPr>
        <p:spPr>
          <a:xfrm>
            <a:off x="457200" y="701675"/>
            <a:ext cx="8229600" cy="1143000"/>
          </a:xfrm>
          <a:prstGeom prst="rect">
            <a:avLst/>
          </a:prstGeom>
          <a:noFill/>
          <a:ln>
            <a:noFill/>
          </a:ln>
        </p:spPr>
        <p:txBody>
          <a:bodyPr spcFirstLastPara="1" wrap="square" lIns="91425" tIns="45700" rIns="91425" bIns="45700" anchor="ctr" anchorCtr="0">
            <a:noAutofit/>
          </a:bodyPr>
          <a:lstStyle/>
          <a:p>
            <a:pPr marL="50800" lvl="0" indent="0" algn="ctr" rtl="0">
              <a:lnSpc>
                <a:spcPct val="100000"/>
              </a:lnSpc>
              <a:spcBef>
                <a:spcPts val="0"/>
              </a:spcBef>
              <a:spcAft>
                <a:spcPts val="0"/>
              </a:spcAft>
              <a:buSzPts val="1400"/>
              <a:buNone/>
            </a:pPr>
            <a:r>
              <a:rPr lang="en-US" b="1">
                <a:latin typeface="Arial Narrow"/>
                <a:ea typeface="Arial Narrow"/>
                <a:cs typeface="Arial Narrow"/>
                <a:sym typeface="Arial Narrow"/>
              </a:rPr>
              <a:t>What We Do</a:t>
            </a:r>
            <a:endParaRPr b="1">
              <a:latin typeface="Arial Narrow"/>
              <a:ea typeface="Arial Narrow"/>
              <a:cs typeface="Arial Narrow"/>
              <a:sym typeface="Arial Narrow"/>
            </a:endParaRPr>
          </a:p>
        </p:txBody>
      </p:sp>
      <p:sp>
        <p:nvSpPr>
          <p:cNvPr id="53" name="Google Shape;53;p2"/>
          <p:cNvSpPr txBox="1">
            <a:spLocks noGrp="1"/>
          </p:cNvSpPr>
          <p:nvPr>
            <p:ph type="body" idx="1"/>
          </p:nvPr>
        </p:nvSpPr>
        <p:spPr>
          <a:xfrm>
            <a:off x="457199" y="2027237"/>
            <a:ext cx="8470053" cy="4525963"/>
          </a:xfrm>
          <a:prstGeom prst="rect">
            <a:avLst/>
          </a:prstGeom>
          <a:noFill/>
          <a:ln>
            <a:noFill/>
          </a:ln>
        </p:spPr>
        <p:txBody>
          <a:bodyPr spcFirstLastPara="1" wrap="square" lIns="91425" tIns="45700" rIns="91425" bIns="45700" anchor="t" anchorCtr="0">
            <a:noAutofit/>
          </a:bodyPr>
          <a:lstStyle/>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Manage NCSU’s F and J visa programs.</a:t>
            </a:r>
            <a:endParaRPr sz="2800">
              <a:latin typeface="Arial Narrow"/>
              <a:ea typeface="Arial Narrow"/>
              <a:cs typeface="Arial Narrow"/>
              <a:sym typeface="Arial Narrow"/>
            </a:endParaRPr>
          </a:p>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Advise F/J students on visa rules and issue visa documents.</a:t>
            </a:r>
            <a:endParaRPr sz="2800">
              <a:latin typeface="Arial Narrow"/>
              <a:ea typeface="Arial Narrow"/>
              <a:cs typeface="Arial Narrow"/>
              <a:sym typeface="Arial Narrow"/>
            </a:endParaRPr>
          </a:p>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Assist departments and university in supporting international students.</a:t>
            </a:r>
            <a:endParaRPr sz="2800">
              <a:latin typeface="Arial Narrow"/>
              <a:ea typeface="Arial Narrow"/>
              <a:cs typeface="Arial Narrow"/>
              <a:sym typeface="Arial Narrow"/>
            </a:endParaRPr>
          </a:p>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Provide campus and community programming.</a:t>
            </a:r>
            <a:endParaRPr sz="2800">
              <a:latin typeface="Arial Narrow"/>
              <a:ea typeface="Arial Narrow"/>
              <a:cs typeface="Arial Narrow"/>
              <a:sym typeface="Arial Narrow"/>
            </a:endParaRPr>
          </a:p>
          <a:p>
            <a:pPr marL="457200" marR="0" lvl="0" indent="-228600" algn="l" rtl="0">
              <a:lnSpc>
                <a:spcPct val="100000"/>
              </a:lnSpc>
              <a:spcBef>
                <a:spcPts val="640"/>
              </a:spcBef>
              <a:spcAft>
                <a:spcPts val="0"/>
              </a:spcAft>
              <a:buClr>
                <a:schemeClr val="dk1"/>
              </a:buClr>
              <a:buSzPts val="3200"/>
              <a:buFont typeface="Arial"/>
              <a:buNone/>
            </a:pPr>
            <a:endParaRPr/>
          </a:p>
        </p:txBody>
      </p:sp>
    </p:spTree>
    <p:extLst>
      <p:ext uri="{BB962C8B-B14F-4D97-AF65-F5344CB8AC3E}">
        <p14:creationId xmlns:p14="http://schemas.microsoft.com/office/powerpoint/2010/main" val="80012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457200" y="701675"/>
            <a:ext cx="8229600" cy="1143000"/>
          </a:xfrm>
          <a:prstGeom prst="rect">
            <a:avLst/>
          </a:prstGeom>
          <a:noFill/>
          <a:ln>
            <a:noFill/>
          </a:ln>
        </p:spPr>
        <p:txBody>
          <a:bodyPr spcFirstLastPara="1" wrap="square" lIns="91425" tIns="45700" rIns="91425" bIns="45700" anchor="ctr" anchorCtr="0">
            <a:noAutofit/>
          </a:bodyPr>
          <a:lstStyle/>
          <a:p>
            <a:pPr marL="50800" lvl="0" indent="0" algn="ctr" rtl="0">
              <a:lnSpc>
                <a:spcPct val="100000"/>
              </a:lnSpc>
              <a:spcBef>
                <a:spcPts val="0"/>
              </a:spcBef>
              <a:spcAft>
                <a:spcPts val="0"/>
              </a:spcAft>
              <a:buSzPts val="1400"/>
              <a:buNone/>
            </a:pPr>
            <a:r>
              <a:rPr lang="en-US" b="1">
                <a:latin typeface="Arial Narrow"/>
                <a:ea typeface="Arial Narrow"/>
                <a:cs typeface="Arial Narrow"/>
                <a:sym typeface="Arial Narrow"/>
              </a:rPr>
              <a:t>Current Operations </a:t>
            </a:r>
            <a:endParaRPr b="1">
              <a:latin typeface="Arial Narrow"/>
              <a:ea typeface="Arial Narrow"/>
              <a:cs typeface="Arial Narrow"/>
              <a:sym typeface="Arial Narrow"/>
            </a:endParaRPr>
          </a:p>
        </p:txBody>
      </p:sp>
      <p:sp>
        <p:nvSpPr>
          <p:cNvPr id="59" name="Google Shape;59;p3"/>
          <p:cNvSpPr txBox="1">
            <a:spLocks noGrp="1"/>
          </p:cNvSpPr>
          <p:nvPr>
            <p:ph type="body" idx="1"/>
          </p:nvPr>
        </p:nvSpPr>
        <p:spPr>
          <a:xfrm>
            <a:off x="457200" y="1971477"/>
            <a:ext cx="8229600" cy="4525963"/>
          </a:xfrm>
          <a:prstGeom prst="rect">
            <a:avLst/>
          </a:prstGeom>
          <a:noFill/>
          <a:ln>
            <a:noFill/>
          </a:ln>
        </p:spPr>
        <p:txBody>
          <a:bodyPr spcFirstLastPara="1" wrap="square" lIns="91425" tIns="45700" rIns="91425" bIns="45700" anchor="t" anchorCtr="0">
            <a:noAutofit/>
          </a:bodyPr>
          <a:lstStyle/>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In-person visits limited to confirmed appointments only</a:t>
            </a:r>
            <a:endParaRPr/>
          </a:p>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Phone hours</a:t>
            </a:r>
            <a:endParaRPr sz="2800">
              <a:latin typeface="Arial Narrow"/>
              <a:ea typeface="Arial Narrow"/>
              <a:cs typeface="Arial Narrow"/>
              <a:sym typeface="Arial Narrow"/>
            </a:endParaRPr>
          </a:p>
          <a:p>
            <a:pPr marL="850900" lvl="1" indent="-342900" algn="l" rtl="0">
              <a:lnSpc>
                <a:spcPct val="100000"/>
              </a:lnSpc>
              <a:spcBef>
                <a:spcPts val="560"/>
              </a:spcBef>
              <a:spcAft>
                <a:spcPts val="0"/>
              </a:spcAft>
              <a:buSzPts val="2800"/>
              <a:buChar char="–"/>
            </a:pPr>
            <a:r>
              <a:rPr lang="en-US" sz="2400">
                <a:latin typeface="Arial Narrow"/>
                <a:ea typeface="Arial Narrow"/>
                <a:cs typeface="Arial Narrow"/>
                <a:sym typeface="Arial Narrow"/>
              </a:rPr>
              <a:t>M, T, Th, F 8-12 and 1-5</a:t>
            </a:r>
            <a:endParaRPr/>
          </a:p>
          <a:p>
            <a:pPr marL="850900" lvl="1" indent="-342900" algn="l" rtl="0">
              <a:lnSpc>
                <a:spcPct val="100000"/>
              </a:lnSpc>
              <a:spcBef>
                <a:spcPts val="560"/>
              </a:spcBef>
              <a:spcAft>
                <a:spcPts val="0"/>
              </a:spcAft>
              <a:buSzPts val="2800"/>
              <a:buChar char="–"/>
            </a:pPr>
            <a:r>
              <a:rPr lang="en-US" sz="2400">
                <a:latin typeface="Arial Narrow"/>
                <a:ea typeface="Arial Narrow"/>
                <a:cs typeface="Arial Narrow"/>
                <a:sym typeface="Arial Narrow"/>
              </a:rPr>
              <a:t>Wednesday 8-12 and 2-5</a:t>
            </a:r>
            <a:endParaRPr/>
          </a:p>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Most of our services (open advising or “drop-in hours,” appointments, and OPT info sessions) will remain virtual for the time being</a:t>
            </a:r>
            <a:endParaRPr/>
          </a:p>
          <a:p>
            <a:pPr marL="393700" lvl="0" indent="-342900" algn="l" rtl="0">
              <a:lnSpc>
                <a:spcPct val="100000"/>
              </a:lnSpc>
              <a:spcBef>
                <a:spcPts val="640"/>
              </a:spcBef>
              <a:spcAft>
                <a:spcPts val="0"/>
              </a:spcAft>
              <a:buSzPts val="3200"/>
              <a:buChar char="•"/>
            </a:pPr>
            <a:r>
              <a:rPr lang="en-US" sz="2800">
                <a:latin typeface="Arial Narrow"/>
                <a:ea typeface="Arial Narrow"/>
                <a:cs typeface="Arial Narrow"/>
                <a:sym typeface="Arial Narrow"/>
              </a:rPr>
              <a:t>We will update our website as we update our operations</a:t>
            </a:r>
            <a:endParaRPr/>
          </a:p>
          <a:p>
            <a:pPr marL="914400" lvl="1" indent="-228600" algn="l" rtl="0">
              <a:lnSpc>
                <a:spcPct val="100000"/>
              </a:lnSpc>
              <a:spcBef>
                <a:spcPts val="560"/>
              </a:spcBef>
              <a:spcAft>
                <a:spcPts val="0"/>
              </a:spcAft>
              <a:buSzPts val="2800"/>
              <a:buNone/>
            </a:pPr>
            <a:endParaRPr sz="2000">
              <a:latin typeface="Arial Narrow"/>
              <a:ea typeface="Arial Narrow"/>
              <a:cs typeface="Arial Narrow"/>
              <a:sym typeface="Arial Narrow"/>
            </a:endParaRPr>
          </a:p>
        </p:txBody>
      </p:sp>
    </p:spTree>
    <p:extLst>
      <p:ext uri="{BB962C8B-B14F-4D97-AF65-F5344CB8AC3E}">
        <p14:creationId xmlns:p14="http://schemas.microsoft.com/office/powerpoint/2010/main" val="243033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4"/>
          <p:cNvSpPr txBox="1">
            <a:spLocks noGrp="1"/>
          </p:cNvSpPr>
          <p:nvPr>
            <p:ph type="title"/>
          </p:nvPr>
        </p:nvSpPr>
        <p:spPr>
          <a:xfrm>
            <a:off x="457200" y="701675"/>
            <a:ext cx="8229600" cy="1143000"/>
          </a:xfrm>
          <a:prstGeom prst="rect">
            <a:avLst/>
          </a:prstGeom>
          <a:noFill/>
          <a:ln>
            <a:noFill/>
          </a:ln>
        </p:spPr>
        <p:txBody>
          <a:bodyPr spcFirstLastPara="1" wrap="square" lIns="91425" tIns="45700" rIns="91425" bIns="45700" anchor="ctr" anchorCtr="0">
            <a:noAutofit/>
          </a:bodyPr>
          <a:lstStyle/>
          <a:p>
            <a:pPr marL="50800" lvl="0" indent="0" algn="ctr" rtl="0">
              <a:lnSpc>
                <a:spcPct val="100000"/>
              </a:lnSpc>
              <a:spcBef>
                <a:spcPts val="0"/>
              </a:spcBef>
              <a:spcAft>
                <a:spcPts val="0"/>
              </a:spcAft>
              <a:buSzPts val="1400"/>
              <a:buNone/>
            </a:pPr>
            <a:r>
              <a:rPr lang="en-US" b="1">
                <a:latin typeface="Arial Narrow"/>
                <a:ea typeface="Arial Narrow"/>
                <a:cs typeface="Arial Narrow"/>
                <a:sym typeface="Arial Narrow"/>
              </a:rPr>
              <a:t>Staffing Update</a:t>
            </a:r>
            <a:endParaRPr b="1">
              <a:latin typeface="Arial Narrow"/>
              <a:ea typeface="Arial Narrow"/>
              <a:cs typeface="Arial Narrow"/>
              <a:sym typeface="Arial Narrow"/>
            </a:endParaRPr>
          </a:p>
        </p:txBody>
      </p:sp>
      <p:sp>
        <p:nvSpPr>
          <p:cNvPr id="65" name="Google Shape;65;p4"/>
          <p:cNvSpPr txBox="1">
            <a:spLocks noGrp="1"/>
          </p:cNvSpPr>
          <p:nvPr>
            <p:ph type="body" idx="1"/>
          </p:nvPr>
        </p:nvSpPr>
        <p:spPr>
          <a:xfrm>
            <a:off x="457200" y="1844687"/>
            <a:ext cx="8229600" cy="45261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sz="2400">
                <a:latin typeface="Arial Narrow"/>
                <a:ea typeface="Arial Narrow"/>
                <a:cs typeface="Arial Narrow"/>
                <a:sym typeface="Arial Narrow"/>
              </a:rPr>
              <a:t>As is the case with many university offices, we have experienced a fair amount of turnover since the pandemic began. </a:t>
            </a:r>
            <a:endParaRPr sz="2400">
              <a:latin typeface="Arial Narrow"/>
              <a:ea typeface="Arial Narrow"/>
              <a:cs typeface="Arial Narrow"/>
              <a:sym typeface="Arial Narrow"/>
            </a:endParaRPr>
          </a:p>
          <a:p>
            <a:pPr marL="457200" marR="0" lvl="0" indent="-381000" algn="l" rtl="0">
              <a:lnSpc>
                <a:spcPct val="100000"/>
              </a:lnSpc>
              <a:spcBef>
                <a:spcPts val="640"/>
              </a:spcBef>
              <a:spcAft>
                <a:spcPts val="0"/>
              </a:spcAft>
              <a:buSzPts val="2400"/>
              <a:buFont typeface="Arial Narrow"/>
              <a:buChar char="•"/>
            </a:pPr>
            <a:r>
              <a:rPr lang="en-US" sz="2400">
                <a:latin typeface="Arial Narrow"/>
                <a:ea typeface="Arial Narrow"/>
                <a:cs typeface="Arial Narrow"/>
                <a:sym typeface="Arial Narrow"/>
              </a:rPr>
              <a:t>Four new advisors have joined in the last year</a:t>
            </a:r>
            <a:endParaRPr sz="2400">
              <a:latin typeface="Arial Narrow"/>
              <a:ea typeface="Arial Narrow"/>
              <a:cs typeface="Arial Narrow"/>
              <a:sym typeface="Arial Narrow"/>
            </a:endParaRPr>
          </a:p>
          <a:p>
            <a:pPr marL="914400" marR="0" lvl="1" indent="-381000" algn="l" rtl="0">
              <a:lnSpc>
                <a:spcPct val="100000"/>
              </a:lnSpc>
              <a:spcBef>
                <a:spcPts val="640"/>
              </a:spcBef>
              <a:spcAft>
                <a:spcPts val="0"/>
              </a:spcAft>
              <a:buSzPts val="2400"/>
              <a:buFont typeface="Arial Narrow"/>
              <a:buChar char="–"/>
            </a:pPr>
            <a:r>
              <a:rPr lang="en-US" sz="2400">
                <a:latin typeface="Arial Narrow"/>
                <a:ea typeface="Arial Narrow"/>
                <a:cs typeface="Arial Narrow"/>
                <a:sym typeface="Arial Narrow"/>
              </a:rPr>
              <a:t>Ray Espinol</a:t>
            </a:r>
            <a:endParaRPr sz="2400">
              <a:latin typeface="Arial Narrow"/>
              <a:ea typeface="Arial Narrow"/>
              <a:cs typeface="Arial Narrow"/>
              <a:sym typeface="Arial Narrow"/>
            </a:endParaRPr>
          </a:p>
          <a:p>
            <a:pPr marL="914400" marR="0" lvl="1" indent="-381000" algn="l" rtl="0">
              <a:lnSpc>
                <a:spcPct val="100000"/>
              </a:lnSpc>
              <a:spcBef>
                <a:spcPts val="640"/>
              </a:spcBef>
              <a:spcAft>
                <a:spcPts val="0"/>
              </a:spcAft>
              <a:buSzPts val="2400"/>
              <a:buFont typeface="Arial Narrow"/>
              <a:buChar char="–"/>
            </a:pPr>
            <a:r>
              <a:rPr lang="en-US" sz="2400">
                <a:latin typeface="Arial Narrow"/>
                <a:ea typeface="Arial Narrow"/>
                <a:cs typeface="Arial Narrow"/>
                <a:sym typeface="Arial Narrow"/>
              </a:rPr>
              <a:t>Lexi Hyde</a:t>
            </a:r>
            <a:endParaRPr sz="2400">
              <a:latin typeface="Arial Narrow"/>
              <a:ea typeface="Arial Narrow"/>
              <a:cs typeface="Arial Narrow"/>
              <a:sym typeface="Arial Narrow"/>
            </a:endParaRPr>
          </a:p>
          <a:p>
            <a:pPr marL="914400" marR="0" lvl="1" indent="-381000" algn="l" rtl="0">
              <a:lnSpc>
                <a:spcPct val="100000"/>
              </a:lnSpc>
              <a:spcBef>
                <a:spcPts val="640"/>
              </a:spcBef>
              <a:spcAft>
                <a:spcPts val="0"/>
              </a:spcAft>
              <a:buSzPts val="2400"/>
              <a:buFont typeface="Arial Narrow"/>
              <a:buChar char="–"/>
            </a:pPr>
            <a:r>
              <a:rPr lang="en-US" sz="2400">
                <a:latin typeface="Arial Narrow"/>
                <a:ea typeface="Arial Narrow"/>
                <a:cs typeface="Arial Narrow"/>
                <a:sym typeface="Arial Narrow"/>
              </a:rPr>
              <a:t>Thor Duryea</a:t>
            </a:r>
            <a:endParaRPr sz="2400">
              <a:latin typeface="Arial Narrow"/>
              <a:ea typeface="Arial Narrow"/>
              <a:cs typeface="Arial Narrow"/>
              <a:sym typeface="Arial Narrow"/>
            </a:endParaRPr>
          </a:p>
          <a:p>
            <a:pPr marL="914400" marR="0" lvl="1" indent="-381000" algn="l" rtl="0">
              <a:lnSpc>
                <a:spcPct val="100000"/>
              </a:lnSpc>
              <a:spcBef>
                <a:spcPts val="640"/>
              </a:spcBef>
              <a:spcAft>
                <a:spcPts val="0"/>
              </a:spcAft>
              <a:buSzPts val="2400"/>
              <a:buFont typeface="Arial Narrow"/>
              <a:buChar char="–"/>
            </a:pPr>
            <a:r>
              <a:rPr lang="en-US" sz="2400">
                <a:latin typeface="Arial Narrow"/>
                <a:ea typeface="Arial Narrow"/>
                <a:cs typeface="Arial Narrow"/>
                <a:sym typeface="Arial Narrow"/>
              </a:rPr>
              <a:t>Kory Sopko</a:t>
            </a:r>
            <a:endParaRPr sz="2400">
              <a:latin typeface="Arial Narrow"/>
              <a:ea typeface="Arial Narrow"/>
              <a:cs typeface="Arial Narrow"/>
              <a:sym typeface="Arial Narrow"/>
            </a:endParaRPr>
          </a:p>
          <a:p>
            <a:pPr marL="457200" marR="0" lvl="0" indent="-381000" algn="l" rtl="0">
              <a:lnSpc>
                <a:spcPct val="100000"/>
              </a:lnSpc>
              <a:spcBef>
                <a:spcPts val="640"/>
              </a:spcBef>
              <a:spcAft>
                <a:spcPts val="0"/>
              </a:spcAft>
              <a:buSzPts val="2400"/>
              <a:buFont typeface="Arial Narrow"/>
              <a:buChar char="•"/>
            </a:pPr>
            <a:r>
              <a:rPr lang="en-US" sz="2400">
                <a:latin typeface="Arial Narrow"/>
                <a:ea typeface="Arial Narrow"/>
                <a:cs typeface="Arial Narrow"/>
                <a:sym typeface="Arial Narrow"/>
              </a:rPr>
              <a:t>Our Intake Specialist helps with student and departmental requests in GlobalHome.  Her name is Kathryn Behling</a:t>
            </a:r>
            <a:endParaRPr sz="2400">
              <a:latin typeface="Arial Narrow"/>
              <a:ea typeface="Arial Narrow"/>
              <a:cs typeface="Arial Narrow"/>
              <a:sym typeface="Arial Narrow"/>
            </a:endParaRPr>
          </a:p>
          <a:p>
            <a:pPr marL="457200" marR="0" lvl="0" indent="-381000" algn="l" rtl="0">
              <a:lnSpc>
                <a:spcPct val="100000"/>
              </a:lnSpc>
              <a:spcBef>
                <a:spcPts val="640"/>
              </a:spcBef>
              <a:spcAft>
                <a:spcPts val="0"/>
              </a:spcAft>
              <a:buSzPts val="2400"/>
              <a:buFont typeface="Arial Narrow"/>
              <a:buChar char="•"/>
            </a:pPr>
            <a:r>
              <a:rPr lang="en-US" sz="2400">
                <a:latin typeface="Arial Narrow"/>
                <a:ea typeface="Arial Narrow"/>
                <a:cs typeface="Arial Narrow"/>
                <a:sym typeface="Arial Narrow"/>
              </a:rPr>
              <a:t>OIS has three open positions for Intake Specialist, Advisor, and Programs Coordinator</a:t>
            </a:r>
            <a:endParaRPr sz="2400">
              <a:latin typeface="Arial Narrow"/>
              <a:ea typeface="Arial Narrow"/>
              <a:cs typeface="Arial Narrow"/>
              <a:sym typeface="Arial Narrow"/>
            </a:endParaRPr>
          </a:p>
        </p:txBody>
      </p:sp>
    </p:spTree>
    <p:extLst>
      <p:ext uri="{BB962C8B-B14F-4D97-AF65-F5344CB8AC3E}">
        <p14:creationId xmlns:p14="http://schemas.microsoft.com/office/powerpoint/2010/main" val="73293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457200" y="70167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b="1">
                <a:latin typeface="Arial Narrow"/>
                <a:ea typeface="Arial Narrow"/>
                <a:cs typeface="Arial Narrow"/>
                <a:sym typeface="Arial Narrow"/>
              </a:rPr>
              <a:t>Immigration Software Update</a:t>
            </a:r>
            <a:endParaRPr b="1">
              <a:latin typeface="Arial Narrow"/>
              <a:ea typeface="Arial Narrow"/>
              <a:cs typeface="Arial Narrow"/>
              <a:sym typeface="Arial Narrow"/>
            </a:endParaRPr>
          </a:p>
        </p:txBody>
      </p:sp>
      <p:sp>
        <p:nvSpPr>
          <p:cNvPr id="71" name="Google Shape;71;p5"/>
          <p:cNvSpPr txBox="1">
            <a:spLocks noGrp="1"/>
          </p:cNvSpPr>
          <p:nvPr>
            <p:ph type="body" idx="1"/>
          </p:nvPr>
        </p:nvSpPr>
        <p:spPr>
          <a:xfrm>
            <a:off x="457200" y="2027237"/>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None/>
            </a:pPr>
            <a:endParaRPr sz="2600">
              <a:latin typeface="Arial Narrow"/>
              <a:ea typeface="Arial Narrow"/>
              <a:cs typeface="Arial Narrow"/>
              <a:sym typeface="Arial Narrow"/>
            </a:endParaRPr>
          </a:p>
          <a:p>
            <a:pPr marL="457200" marR="0" lvl="0" indent="-431800" algn="l" rtl="0">
              <a:lnSpc>
                <a:spcPct val="100000"/>
              </a:lnSpc>
              <a:spcBef>
                <a:spcPts val="640"/>
              </a:spcBef>
              <a:spcAft>
                <a:spcPts val="0"/>
              </a:spcAft>
              <a:buClr>
                <a:schemeClr val="dk1"/>
              </a:buClr>
              <a:buSzPts val="3200"/>
              <a:buFont typeface="Arial"/>
              <a:buChar char="•"/>
            </a:pPr>
            <a:r>
              <a:rPr lang="en-US" sz="2600">
                <a:latin typeface="Arial Narrow"/>
                <a:ea typeface="Arial Narrow"/>
                <a:cs typeface="Arial Narrow"/>
                <a:sym typeface="Arial Narrow"/>
              </a:rPr>
              <a:t>The majority of our student and scholar request processes are in our new system, “GlobalHome.”</a:t>
            </a:r>
            <a:endParaRPr/>
          </a:p>
          <a:p>
            <a:pPr marL="457200" marR="0" lvl="0" indent="-431800" algn="l" rtl="0">
              <a:lnSpc>
                <a:spcPct val="100000"/>
              </a:lnSpc>
              <a:spcBef>
                <a:spcPts val="640"/>
              </a:spcBef>
              <a:spcAft>
                <a:spcPts val="0"/>
              </a:spcAft>
              <a:buClr>
                <a:schemeClr val="dk1"/>
              </a:buClr>
              <a:buSzPts val="3200"/>
              <a:buFont typeface="Arial"/>
              <a:buChar char="•"/>
            </a:pPr>
            <a:r>
              <a:rPr lang="en-US" sz="2600">
                <a:latin typeface="Arial Narrow"/>
                <a:ea typeface="Arial Narrow"/>
                <a:cs typeface="Arial Narrow"/>
                <a:sym typeface="Arial Narrow"/>
              </a:rPr>
              <a:t>We continue to build out and enhance GlobalHome by</a:t>
            </a:r>
            <a:r>
              <a:rPr lang="en-US"/>
              <a:t> </a:t>
            </a:r>
            <a:r>
              <a:rPr lang="en-US" sz="2600">
                <a:latin typeface="Arial Narrow"/>
                <a:ea typeface="Arial Narrow"/>
                <a:cs typeface="Arial Narrow"/>
                <a:sym typeface="Arial Narrow"/>
              </a:rPr>
              <a:t>adding additional processes and functionalities.</a:t>
            </a:r>
            <a:endParaRPr/>
          </a:p>
        </p:txBody>
      </p:sp>
    </p:spTree>
    <p:extLst>
      <p:ext uri="{BB962C8B-B14F-4D97-AF65-F5344CB8AC3E}">
        <p14:creationId xmlns:p14="http://schemas.microsoft.com/office/powerpoint/2010/main" val="40943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1cabb76efb_0_0"/>
          <p:cNvSpPr txBox="1">
            <a:spLocks noGrp="1"/>
          </p:cNvSpPr>
          <p:nvPr>
            <p:ph type="title"/>
          </p:nvPr>
        </p:nvSpPr>
        <p:spPr>
          <a:xfrm>
            <a:off x="457200" y="70167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Fall 2022 Orientation</a:t>
            </a:r>
            <a:endParaRPr/>
          </a:p>
        </p:txBody>
      </p:sp>
      <p:sp>
        <p:nvSpPr>
          <p:cNvPr id="78" name="Google Shape;78;g11cabb76efb_0_0"/>
          <p:cNvSpPr txBox="1">
            <a:spLocks noGrp="1"/>
          </p:cNvSpPr>
          <p:nvPr>
            <p:ph type="body" idx="1"/>
          </p:nvPr>
        </p:nvSpPr>
        <p:spPr>
          <a:xfrm>
            <a:off x="457200" y="2027237"/>
            <a:ext cx="8229600" cy="4526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highlight>
                  <a:srgbClr val="FFFFFF"/>
                </a:highlight>
                <a:latin typeface="Arial Narrow"/>
                <a:ea typeface="Arial Narrow"/>
                <a:cs typeface="Arial Narrow"/>
                <a:sym typeface="Arial Narrow"/>
              </a:rPr>
              <a:t>OIS is excited to announce that International Orientation will be </a:t>
            </a:r>
            <a:r>
              <a:rPr lang="en-US" sz="2400" b="1">
                <a:highlight>
                  <a:srgbClr val="FFFFFF"/>
                </a:highlight>
                <a:latin typeface="Arial Narrow"/>
                <a:ea typeface="Arial Narrow"/>
                <a:cs typeface="Arial Narrow"/>
                <a:sym typeface="Arial Narrow"/>
              </a:rPr>
              <a:t>in-person</a:t>
            </a:r>
            <a:r>
              <a:rPr lang="en-US" sz="2400">
                <a:highlight>
                  <a:srgbClr val="FFFFFF"/>
                </a:highlight>
                <a:latin typeface="Arial Narrow"/>
                <a:ea typeface="Arial Narrow"/>
                <a:cs typeface="Arial Narrow"/>
                <a:sym typeface="Arial Narrow"/>
              </a:rPr>
              <a:t> this fall!</a:t>
            </a:r>
            <a:endParaRPr sz="2400">
              <a:highlight>
                <a:srgbClr val="FFFFFF"/>
              </a:highlight>
              <a:latin typeface="Arial Narrow"/>
              <a:ea typeface="Arial Narrow"/>
              <a:cs typeface="Arial Narrow"/>
              <a:sym typeface="Arial Narrow"/>
            </a:endParaRPr>
          </a:p>
          <a:p>
            <a:pPr marL="0" lvl="0" indent="0" algn="l" rtl="0">
              <a:spcBef>
                <a:spcPts val="640"/>
              </a:spcBef>
              <a:spcAft>
                <a:spcPts val="0"/>
              </a:spcAft>
              <a:buNone/>
            </a:pPr>
            <a:endParaRPr sz="2400">
              <a:highlight>
                <a:srgbClr val="FFFFFF"/>
              </a:highlight>
              <a:latin typeface="Arial Narrow"/>
              <a:ea typeface="Arial Narrow"/>
              <a:cs typeface="Arial Narrow"/>
              <a:sym typeface="Arial Narrow"/>
            </a:endParaRPr>
          </a:p>
          <a:p>
            <a:pPr marL="914400" lvl="0" indent="-342900" algn="l" rtl="0">
              <a:spcBef>
                <a:spcPts val="640"/>
              </a:spcBef>
              <a:spcAft>
                <a:spcPts val="0"/>
              </a:spcAft>
              <a:buSzPts val="1800"/>
              <a:buFont typeface="Arial Narrow"/>
              <a:buChar char="●"/>
            </a:pPr>
            <a:r>
              <a:rPr lang="en-US" sz="2400">
                <a:highlight>
                  <a:srgbClr val="FFFFFF"/>
                </a:highlight>
                <a:latin typeface="Arial Narrow"/>
                <a:ea typeface="Arial Narrow"/>
                <a:cs typeface="Arial Narrow"/>
                <a:sym typeface="Arial Narrow"/>
              </a:rPr>
              <a:t>Talley Student Union</a:t>
            </a:r>
            <a:endParaRPr sz="2400">
              <a:highlight>
                <a:srgbClr val="FFFFFF"/>
              </a:highlight>
              <a:latin typeface="Arial Narrow"/>
              <a:ea typeface="Arial Narrow"/>
              <a:cs typeface="Arial Narrow"/>
              <a:sym typeface="Arial Narrow"/>
            </a:endParaRPr>
          </a:p>
          <a:p>
            <a:pPr marL="914400" lvl="0" indent="-342900" algn="l" rtl="0">
              <a:spcBef>
                <a:spcPts val="0"/>
              </a:spcBef>
              <a:spcAft>
                <a:spcPts val="0"/>
              </a:spcAft>
              <a:buSzPts val="1800"/>
              <a:buFont typeface="Arial Narrow"/>
              <a:buChar char="●"/>
            </a:pPr>
            <a:r>
              <a:rPr lang="en-US" sz="2400">
                <a:highlight>
                  <a:srgbClr val="FFFFFF"/>
                </a:highlight>
                <a:latin typeface="Arial Narrow"/>
                <a:ea typeface="Arial Narrow"/>
                <a:cs typeface="Arial Narrow"/>
                <a:sym typeface="Arial Narrow"/>
              </a:rPr>
              <a:t>Wednesday, August 17, 2022</a:t>
            </a:r>
            <a:endParaRPr sz="2400">
              <a:highlight>
                <a:srgbClr val="FFFFFF"/>
              </a:highlight>
              <a:latin typeface="Arial Narrow"/>
              <a:ea typeface="Arial Narrow"/>
              <a:cs typeface="Arial Narrow"/>
              <a:sym typeface="Arial Narrow"/>
            </a:endParaRPr>
          </a:p>
          <a:p>
            <a:pPr marL="914400" lvl="0" indent="-342900" algn="l" rtl="0">
              <a:spcBef>
                <a:spcPts val="0"/>
              </a:spcBef>
              <a:spcAft>
                <a:spcPts val="0"/>
              </a:spcAft>
              <a:buSzPts val="1800"/>
              <a:buFont typeface="Arial Narrow"/>
              <a:buChar char="●"/>
            </a:pPr>
            <a:r>
              <a:rPr lang="en-US" sz="2400">
                <a:highlight>
                  <a:srgbClr val="FFFFFF"/>
                </a:highlight>
                <a:latin typeface="Arial Narrow"/>
                <a:ea typeface="Arial Narrow"/>
                <a:cs typeface="Arial Narrow"/>
                <a:sym typeface="Arial Narrow"/>
              </a:rPr>
              <a:t>New international students on F and J visas should plan to arrive to Raleigh before that date.</a:t>
            </a:r>
            <a:endParaRPr sz="4300">
              <a:latin typeface="Arial Narrow"/>
              <a:ea typeface="Arial Narrow"/>
              <a:cs typeface="Arial Narrow"/>
              <a:sym typeface="Arial Narrow"/>
            </a:endParaRPr>
          </a:p>
        </p:txBody>
      </p:sp>
    </p:spTree>
    <p:extLst>
      <p:ext uri="{BB962C8B-B14F-4D97-AF65-F5344CB8AC3E}">
        <p14:creationId xmlns:p14="http://schemas.microsoft.com/office/powerpoint/2010/main" val="361756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288099" y="701675"/>
            <a:ext cx="8567802"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b="1">
                <a:latin typeface="Arial Narrow"/>
                <a:ea typeface="Arial Narrow"/>
                <a:cs typeface="Arial Narrow"/>
                <a:sym typeface="Arial Narrow"/>
              </a:rPr>
              <a:t>Arrival Requirements (New Admits)</a:t>
            </a:r>
            <a:endParaRPr b="1">
              <a:latin typeface="Arial Narrow"/>
              <a:ea typeface="Arial Narrow"/>
              <a:cs typeface="Arial Narrow"/>
              <a:sym typeface="Arial Narrow"/>
            </a:endParaRPr>
          </a:p>
        </p:txBody>
      </p:sp>
      <p:sp>
        <p:nvSpPr>
          <p:cNvPr id="84" name="Google Shape;84;p6"/>
          <p:cNvSpPr txBox="1">
            <a:spLocks noGrp="1"/>
          </p:cNvSpPr>
          <p:nvPr>
            <p:ph type="body" idx="1"/>
          </p:nvPr>
        </p:nvSpPr>
        <p:spPr>
          <a:xfrm>
            <a:off x="288100" y="1650825"/>
            <a:ext cx="8567700" cy="48675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sz="2400" i="1">
                <a:latin typeface="Arial Narrow"/>
                <a:ea typeface="Arial Narrow"/>
                <a:cs typeface="Arial Narrow"/>
                <a:sym typeface="Arial Narrow"/>
              </a:rPr>
              <a:t>Ideally</a:t>
            </a:r>
            <a:r>
              <a:rPr lang="en-US" sz="2400">
                <a:latin typeface="Arial Narrow"/>
                <a:ea typeface="Arial Narrow"/>
                <a:cs typeface="Arial Narrow"/>
                <a:sym typeface="Arial Narrow"/>
              </a:rPr>
              <a:t> arrive in Raleigh on or before 8/17 (OIS orientation).</a:t>
            </a:r>
            <a:endParaRPr/>
          </a:p>
          <a:p>
            <a:pPr marL="457200" marR="0" lvl="0" indent="-431800" algn="l" rtl="0">
              <a:lnSpc>
                <a:spcPct val="100000"/>
              </a:lnSpc>
              <a:spcBef>
                <a:spcPts val="640"/>
              </a:spcBef>
              <a:spcAft>
                <a:spcPts val="0"/>
              </a:spcAft>
              <a:buClr>
                <a:schemeClr val="dk1"/>
              </a:buClr>
              <a:buSzPts val="3200"/>
              <a:buFont typeface="Arial"/>
              <a:buChar char="•"/>
            </a:pPr>
            <a:r>
              <a:rPr lang="en-US" sz="2400" i="1">
                <a:latin typeface="Arial Narrow"/>
                <a:ea typeface="Arial Narrow"/>
                <a:cs typeface="Arial Narrow"/>
                <a:sym typeface="Arial Narrow"/>
              </a:rPr>
              <a:t>May</a:t>
            </a:r>
            <a:r>
              <a:rPr lang="en-US" sz="2400">
                <a:latin typeface="Arial Narrow"/>
                <a:ea typeface="Arial Narrow"/>
                <a:cs typeface="Arial Narrow"/>
                <a:sym typeface="Arial Narrow"/>
              </a:rPr>
              <a:t> arrive in Raleigh by 8/22 (first day of class) without permission.</a:t>
            </a:r>
            <a:endParaRPr/>
          </a:p>
          <a:p>
            <a:pPr marL="457200" marR="0" lvl="0" indent="-431800" algn="l" rtl="0">
              <a:lnSpc>
                <a:spcPct val="100000"/>
              </a:lnSpc>
              <a:spcBef>
                <a:spcPts val="640"/>
              </a:spcBef>
              <a:spcAft>
                <a:spcPts val="0"/>
              </a:spcAft>
              <a:buClr>
                <a:schemeClr val="dk1"/>
              </a:buClr>
              <a:buSzPts val="3200"/>
              <a:buFont typeface="Arial"/>
              <a:buChar char="•"/>
            </a:pPr>
            <a:r>
              <a:rPr lang="en-US" sz="2400" i="1">
                <a:latin typeface="Arial Narrow"/>
                <a:ea typeface="Arial Narrow"/>
                <a:cs typeface="Arial Narrow"/>
                <a:sym typeface="Arial Narrow"/>
              </a:rPr>
              <a:t>Must</a:t>
            </a:r>
            <a:r>
              <a:rPr lang="en-US" sz="2400">
                <a:latin typeface="Arial Narrow"/>
                <a:ea typeface="Arial Narrow"/>
                <a:cs typeface="Arial Narrow"/>
                <a:sym typeface="Arial Narrow"/>
              </a:rPr>
              <a:t> arrive in Raleigh by 8/26 but </a:t>
            </a:r>
            <a:r>
              <a:rPr lang="en-US" sz="2400" b="1">
                <a:latin typeface="Arial Narrow"/>
                <a:ea typeface="Arial Narrow"/>
                <a:cs typeface="Arial Narrow"/>
                <a:sym typeface="Arial Narrow"/>
              </a:rPr>
              <a:t>only </a:t>
            </a:r>
            <a:r>
              <a:rPr lang="en-US" sz="2400">
                <a:latin typeface="Arial Narrow"/>
                <a:ea typeface="Arial Narrow"/>
                <a:cs typeface="Arial Narrow"/>
                <a:sym typeface="Arial Narrow"/>
              </a:rPr>
              <a:t>with permission from dept. to enter late.  </a:t>
            </a:r>
            <a:endParaRPr/>
          </a:p>
          <a:p>
            <a:pPr marL="457200" marR="0" lvl="0" indent="-381000" algn="l" rtl="0">
              <a:lnSpc>
                <a:spcPct val="100000"/>
              </a:lnSpc>
              <a:spcBef>
                <a:spcPts val="640"/>
              </a:spcBef>
              <a:spcAft>
                <a:spcPts val="0"/>
              </a:spcAft>
              <a:buClr>
                <a:schemeClr val="dk1"/>
              </a:buClr>
              <a:buSzPts val="2400"/>
              <a:buFont typeface="Arial"/>
              <a:buChar char="•"/>
            </a:pPr>
            <a:r>
              <a:rPr lang="en-US" sz="2400">
                <a:latin typeface="Arial Narrow"/>
                <a:ea typeface="Arial Narrow"/>
                <a:cs typeface="Arial Narrow"/>
                <a:sym typeface="Arial Narrow"/>
              </a:rPr>
              <a:t>If they cannot arrive by 8/26 they must defer their admission and plan to begin in Spring 2023 (this can have some consequences for CPT eligibility that can be discussed with OIS if there are questions). </a:t>
            </a:r>
            <a:endParaRPr sz="2400">
              <a:latin typeface="Arial Narrow"/>
              <a:ea typeface="Arial Narrow"/>
              <a:cs typeface="Arial Narrow"/>
              <a:sym typeface="Arial Narrow"/>
            </a:endParaRPr>
          </a:p>
        </p:txBody>
      </p:sp>
    </p:spTree>
    <p:extLst>
      <p:ext uri="{BB962C8B-B14F-4D97-AF65-F5344CB8AC3E}">
        <p14:creationId xmlns:p14="http://schemas.microsoft.com/office/powerpoint/2010/main" val="325812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288100" y="245275"/>
            <a:ext cx="8567700" cy="905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4000" b="1">
                <a:latin typeface="Arial Narrow"/>
                <a:ea typeface="Arial Narrow"/>
                <a:cs typeface="Arial Narrow"/>
                <a:sym typeface="Arial Narrow"/>
              </a:rPr>
              <a:t>Enrollment Requirements (AY 2022-2023)</a:t>
            </a:r>
            <a:endParaRPr sz="4000">
              <a:latin typeface="Arial Narrow"/>
              <a:ea typeface="Arial Narrow"/>
              <a:cs typeface="Arial Narrow"/>
              <a:sym typeface="Arial Narrow"/>
            </a:endParaRPr>
          </a:p>
        </p:txBody>
      </p:sp>
      <p:sp>
        <p:nvSpPr>
          <p:cNvPr id="90" name="Google Shape;90;p7"/>
          <p:cNvSpPr txBox="1">
            <a:spLocks noGrp="1"/>
          </p:cNvSpPr>
          <p:nvPr>
            <p:ph type="body" idx="1"/>
          </p:nvPr>
        </p:nvSpPr>
        <p:spPr>
          <a:xfrm>
            <a:off x="288100" y="1210732"/>
            <a:ext cx="8567700" cy="5647467"/>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sz="2400" dirty="0">
                <a:latin typeface="Arial Narrow"/>
                <a:ea typeface="Arial Narrow"/>
                <a:cs typeface="Arial Narrow"/>
                <a:sym typeface="Arial Narrow"/>
              </a:rPr>
              <a:t>Must be enrolled full-time (generally 9 credit hours) unless approved in writing by OIS for a reduced course load (RCL).</a:t>
            </a:r>
            <a:endParaRPr dirty="0"/>
          </a:p>
          <a:p>
            <a:pPr marL="914400" lvl="1" indent="-406400" algn="l" rtl="0">
              <a:lnSpc>
                <a:spcPct val="100000"/>
              </a:lnSpc>
              <a:spcBef>
                <a:spcPts val="560"/>
              </a:spcBef>
              <a:spcAft>
                <a:spcPts val="0"/>
              </a:spcAft>
              <a:buSzPts val="2800"/>
              <a:buChar char="–"/>
            </a:pPr>
            <a:r>
              <a:rPr lang="en-US" sz="2000" dirty="0">
                <a:latin typeface="Arial Narrow"/>
                <a:ea typeface="Arial Narrow"/>
                <a:cs typeface="Arial Narrow"/>
                <a:sym typeface="Arial Narrow"/>
              </a:rPr>
              <a:t>If student has a grad load waiver or have met minimum credit hours to enroll in only 3 research credits and are enrolled as such, no RCL is needed as they are coded in the system as full-time.</a:t>
            </a:r>
            <a:endParaRPr dirty="0"/>
          </a:p>
          <a:p>
            <a:pPr marL="457200" marR="0" lvl="0" indent="-431800" algn="l" rtl="0">
              <a:lnSpc>
                <a:spcPct val="100000"/>
              </a:lnSpc>
              <a:spcBef>
                <a:spcPts val="640"/>
              </a:spcBef>
              <a:spcAft>
                <a:spcPts val="0"/>
              </a:spcAft>
              <a:buClr>
                <a:schemeClr val="dk1"/>
              </a:buClr>
              <a:buSzPts val="3200"/>
              <a:buFont typeface="Arial"/>
              <a:buChar char="•"/>
            </a:pPr>
            <a:r>
              <a:rPr lang="en-US" sz="2400" dirty="0">
                <a:latin typeface="Arial Narrow"/>
                <a:ea typeface="Arial Narrow"/>
                <a:cs typeface="Arial Narrow"/>
                <a:sym typeface="Arial Narrow"/>
              </a:rPr>
              <a:t>COVID exceptions to on-line course limitations</a:t>
            </a:r>
            <a:endParaRPr sz="2400" dirty="0">
              <a:latin typeface="Arial Narrow"/>
              <a:ea typeface="Arial Narrow"/>
              <a:cs typeface="Arial Narrow"/>
              <a:sym typeface="Arial Narrow"/>
            </a:endParaRPr>
          </a:p>
          <a:p>
            <a:pPr marL="914400" marR="0" lvl="1" indent="-381000" algn="l" rtl="0">
              <a:lnSpc>
                <a:spcPct val="100000"/>
              </a:lnSpc>
              <a:spcBef>
                <a:spcPts val="640"/>
              </a:spcBef>
              <a:spcAft>
                <a:spcPts val="0"/>
              </a:spcAft>
              <a:buSzPts val="2400"/>
              <a:buFont typeface="Arial Narrow"/>
              <a:buChar char="–"/>
            </a:pPr>
            <a:r>
              <a:rPr lang="en-US" sz="2400" dirty="0">
                <a:latin typeface="Arial Narrow"/>
                <a:ea typeface="Arial Narrow"/>
                <a:cs typeface="Arial Narrow"/>
                <a:sym typeface="Arial Narrow"/>
              </a:rPr>
              <a:t>OIS is awaiting some clarification of guidance that was recently announced and will email separately on this.  </a:t>
            </a:r>
            <a:endParaRPr sz="2400" dirty="0">
              <a:latin typeface="Arial Narrow"/>
              <a:ea typeface="Arial Narrow"/>
              <a:cs typeface="Arial Narrow"/>
              <a:sym typeface="Arial Narrow"/>
            </a:endParaRPr>
          </a:p>
          <a:p>
            <a:pPr marL="914400" marR="0" lvl="0" indent="0" algn="l" rtl="0">
              <a:lnSpc>
                <a:spcPct val="100000"/>
              </a:lnSpc>
              <a:spcBef>
                <a:spcPts val="640"/>
              </a:spcBef>
              <a:spcAft>
                <a:spcPts val="0"/>
              </a:spcAft>
              <a:buNone/>
            </a:pPr>
            <a:endParaRPr sz="2400" dirty="0">
              <a:latin typeface="Arial Narrow"/>
              <a:ea typeface="Arial Narrow"/>
              <a:cs typeface="Arial Narrow"/>
              <a:sym typeface="Arial Narrow"/>
            </a:endParaRPr>
          </a:p>
          <a:p>
            <a:pPr marL="457200" lvl="0" indent="-381000" algn="l" rtl="0">
              <a:lnSpc>
                <a:spcPct val="100000"/>
              </a:lnSpc>
              <a:spcBef>
                <a:spcPts val="560"/>
              </a:spcBef>
              <a:spcAft>
                <a:spcPts val="0"/>
              </a:spcAft>
              <a:buSzPts val="2400"/>
              <a:buFont typeface="Arial Narrow"/>
              <a:buChar char="●"/>
            </a:pPr>
            <a:r>
              <a:rPr lang="en-US" sz="2400" dirty="0">
                <a:latin typeface="Arial Narrow"/>
                <a:ea typeface="Arial Narrow"/>
                <a:cs typeface="Arial Narrow"/>
                <a:sym typeface="Arial Narrow"/>
              </a:rPr>
              <a:t>OIS monitors enrollment and will notify student if there are issues.</a:t>
            </a:r>
            <a:endParaRPr sz="2400" dirty="0">
              <a:latin typeface="Arial Narrow"/>
              <a:ea typeface="Arial Narrow"/>
              <a:cs typeface="Arial Narrow"/>
              <a:sym typeface="Arial Narrow"/>
            </a:endParaRPr>
          </a:p>
          <a:p>
            <a:pPr marL="914400" lvl="0" indent="0" algn="l" rtl="0">
              <a:lnSpc>
                <a:spcPct val="100000"/>
              </a:lnSpc>
              <a:spcBef>
                <a:spcPts val="1000"/>
              </a:spcBef>
              <a:spcAft>
                <a:spcPts val="0"/>
              </a:spcAft>
              <a:buNone/>
            </a:pPr>
            <a:endParaRPr sz="2000" dirty="0">
              <a:latin typeface="Arial Narrow"/>
              <a:ea typeface="Arial Narrow"/>
              <a:cs typeface="Arial Narrow"/>
              <a:sym typeface="Arial Narrow"/>
            </a:endParaRPr>
          </a:p>
          <a:p>
            <a:pPr marL="0" marR="0" lvl="0" indent="0" algn="l" rtl="0">
              <a:lnSpc>
                <a:spcPct val="100000"/>
              </a:lnSpc>
              <a:spcBef>
                <a:spcPts val="640"/>
              </a:spcBef>
              <a:spcAft>
                <a:spcPts val="0"/>
              </a:spcAft>
              <a:buNone/>
            </a:pPr>
            <a:endParaRPr sz="2400" dirty="0">
              <a:latin typeface="Arial Narrow"/>
              <a:ea typeface="Arial Narrow"/>
              <a:cs typeface="Arial Narrow"/>
              <a:sym typeface="Arial Narrow"/>
            </a:endParaRPr>
          </a:p>
        </p:txBody>
      </p:sp>
    </p:spTree>
    <p:extLst>
      <p:ext uri="{BB962C8B-B14F-4D97-AF65-F5344CB8AC3E}">
        <p14:creationId xmlns:p14="http://schemas.microsoft.com/office/powerpoint/2010/main" val="113798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txBox="1">
            <a:spLocks noGrp="1"/>
          </p:cNvSpPr>
          <p:nvPr>
            <p:ph type="title"/>
          </p:nvPr>
        </p:nvSpPr>
        <p:spPr>
          <a:xfrm>
            <a:off x="457200" y="245225"/>
            <a:ext cx="8229600" cy="103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3700" b="1">
                <a:latin typeface="Arial Narrow"/>
                <a:ea typeface="Arial Narrow"/>
                <a:cs typeface="Arial Narrow"/>
                <a:sym typeface="Arial Narrow"/>
              </a:rPr>
              <a:t>On-Campus Employment</a:t>
            </a:r>
            <a:endParaRPr sz="3700" b="1">
              <a:latin typeface="Arial Narrow"/>
              <a:ea typeface="Arial Narrow"/>
              <a:cs typeface="Arial Narrow"/>
              <a:sym typeface="Arial Narrow"/>
            </a:endParaRPr>
          </a:p>
        </p:txBody>
      </p:sp>
      <p:sp>
        <p:nvSpPr>
          <p:cNvPr id="96" name="Google Shape;96;p8"/>
          <p:cNvSpPr txBox="1">
            <a:spLocks noGrp="1"/>
          </p:cNvSpPr>
          <p:nvPr>
            <p:ph type="body" idx="1"/>
          </p:nvPr>
        </p:nvSpPr>
        <p:spPr>
          <a:xfrm>
            <a:off x="288150" y="1113125"/>
            <a:ext cx="8567700" cy="5339100"/>
          </a:xfrm>
          <a:prstGeom prst="rect">
            <a:avLst/>
          </a:prstGeom>
          <a:noFill/>
          <a:ln>
            <a:noFill/>
          </a:ln>
        </p:spPr>
        <p:txBody>
          <a:bodyPr spcFirstLastPara="1" wrap="square" lIns="91425" tIns="45700" rIns="91425" bIns="45700" anchor="t" anchorCtr="0">
            <a:noAutofit/>
          </a:bodyPr>
          <a:lstStyle/>
          <a:p>
            <a:pPr marL="457200" marR="0" lvl="0" indent="-412750" algn="l" rtl="0">
              <a:lnSpc>
                <a:spcPct val="100000"/>
              </a:lnSpc>
              <a:spcBef>
                <a:spcPts val="640"/>
              </a:spcBef>
              <a:spcAft>
                <a:spcPts val="0"/>
              </a:spcAft>
              <a:buClr>
                <a:schemeClr val="dk1"/>
              </a:buClr>
              <a:buSzPts val="2900"/>
              <a:buFont typeface="Arial"/>
              <a:buChar char="•"/>
            </a:pPr>
            <a:r>
              <a:rPr lang="en-US" sz="2100" b="1">
                <a:latin typeface="Arial Narrow"/>
                <a:ea typeface="Arial Narrow"/>
                <a:cs typeface="Arial Narrow"/>
                <a:sym typeface="Arial Narrow"/>
              </a:rPr>
              <a:t>GSSP changes: </a:t>
            </a:r>
            <a:r>
              <a:rPr lang="en-US" sz="2100">
                <a:latin typeface="Arial Narrow"/>
                <a:ea typeface="Arial Narrow"/>
                <a:cs typeface="Arial Narrow"/>
                <a:sym typeface="Arial Narrow"/>
              </a:rPr>
              <a:t>Students are no longer allowed to engage in GSSP or other on-campus employment from abroad (includes continuing students and new admits).</a:t>
            </a:r>
            <a:endParaRPr sz="2900"/>
          </a:p>
          <a:p>
            <a:pPr marL="457200" marR="0" lvl="0" indent="-412750" algn="l" rtl="0">
              <a:lnSpc>
                <a:spcPct val="100000"/>
              </a:lnSpc>
              <a:spcBef>
                <a:spcPts val="640"/>
              </a:spcBef>
              <a:spcAft>
                <a:spcPts val="0"/>
              </a:spcAft>
              <a:buClr>
                <a:schemeClr val="dk1"/>
              </a:buClr>
              <a:buSzPts val="2900"/>
              <a:buFont typeface="Arial"/>
              <a:buChar char="•"/>
            </a:pPr>
            <a:r>
              <a:rPr lang="en-US" sz="2100" b="1">
                <a:latin typeface="Arial Narrow"/>
                <a:ea typeface="Arial Narrow"/>
                <a:cs typeface="Arial Narrow"/>
                <a:sym typeface="Arial Narrow"/>
              </a:rPr>
              <a:t>Remote work: </a:t>
            </a:r>
            <a:r>
              <a:rPr lang="en-US" sz="2100">
                <a:latin typeface="Arial Narrow"/>
                <a:ea typeface="Arial Narrow"/>
                <a:cs typeface="Arial Narrow"/>
                <a:sym typeface="Arial Narrow"/>
              </a:rPr>
              <a:t>OK for students to engage remotely from within the U.S. in their on-campus jobs from immigration regulatory perspective (out of state may still require HR approval).</a:t>
            </a:r>
            <a:endParaRPr sz="2900"/>
          </a:p>
          <a:p>
            <a:pPr marL="457200" marR="0" lvl="0" indent="-412750" algn="l" rtl="0">
              <a:lnSpc>
                <a:spcPct val="100000"/>
              </a:lnSpc>
              <a:spcBef>
                <a:spcPts val="640"/>
              </a:spcBef>
              <a:spcAft>
                <a:spcPts val="0"/>
              </a:spcAft>
              <a:buClr>
                <a:schemeClr val="dk1"/>
              </a:buClr>
              <a:buSzPts val="2900"/>
              <a:buFont typeface="Arial"/>
              <a:buChar char="•"/>
            </a:pPr>
            <a:r>
              <a:rPr lang="en-US" sz="1900" b="1">
                <a:latin typeface="Arial Narrow"/>
                <a:ea typeface="Arial Narrow"/>
                <a:cs typeface="Arial Narrow"/>
                <a:sym typeface="Arial Narrow"/>
              </a:rPr>
              <a:t>Hours Limit: </a:t>
            </a:r>
            <a:r>
              <a:rPr lang="en-US" sz="1900">
                <a:latin typeface="Arial Narrow"/>
                <a:ea typeface="Arial Narrow"/>
                <a:cs typeface="Arial Narrow"/>
                <a:sym typeface="Arial Narrow"/>
              </a:rPr>
              <a:t>Max of 20 hrs/wk when classes are in session (Fall &amp; Spring).</a:t>
            </a:r>
            <a:endParaRPr sz="1900">
              <a:latin typeface="Arial Narrow"/>
              <a:ea typeface="Arial Narrow"/>
              <a:cs typeface="Arial Narrow"/>
              <a:sym typeface="Arial Narrow"/>
            </a:endParaRPr>
          </a:p>
          <a:p>
            <a:pPr marL="914400" lvl="1" indent="-336550" algn="l" rtl="0">
              <a:lnSpc>
                <a:spcPct val="100000"/>
              </a:lnSpc>
              <a:spcBef>
                <a:spcPts val="560"/>
              </a:spcBef>
              <a:spcAft>
                <a:spcPts val="0"/>
              </a:spcAft>
              <a:buSzPts val="1700"/>
              <a:buChar char="–"/>
            </a:pPr>
            <a:r>
              <a:rPr lang="en-US" sz="1700">
                <a:latin typeface="Arial Narrow"/>
                <a:ea typeface="Arial Narrow"/>
                <a:cs typeface="Arial Narrow"/>
                <a:sym typeface="Arial Narrow"/>
              </a:rPr>
              <a:t>This is a regulatory limit. </a:t>
            </a:r>
            <a:r>
              <a:rPr lang="en-US" sz="1700" b="1" u="sng">
                <a:latin typeface="Arial Narrow"/>
                <a:ea typeface="Arial Narrow"/>
                <a:cs typeface="Arial Narrow"/>
                <a:sym typeface="Arial Narrow"/>
              </a:rPr>
              <a:t>No one</a:t>
            </a:r>
            <a:r>
              <a:rPr lang="en-US" sz="1700">
                <a:latin typeface="Arial Narrow"/>
                <a:ea typeface="Arial Narrow"/>
                <a:cs typeface="Arial Narrow"/>
                <a:sym typeface="Arial Narrow"/>
              </a:rPr>
              <a:t> can make an exception or “approve” &gt;20.</a:t>
            </a:r>
            <a:endParaRPr sz="1700">
              <a:latin typeface="Arial Narrow"/>
              <a:ea typeface="Arial Narrow"/>
              <a:cs typeface="Arial Narrow"/>
              <a:sym typeface="Arial Narrow"/>
            </a:endParaRPr>
          </a:p>
          <a:p>
            <a:pPr marL="914400" lvl="1" indent="-336550" algn="l" rtl="0">
              <a:lnSpc>
                <a:spcPct val="100000"/>
              </a:lnSpc>
              <a:spcBef>
                <a:spcPts val="560"/>
              </a:spcBef>
              <a:spcAft>
                <a:spcPts val="0"/>
              </a:spcAft>
              <a:buSzPts val="1700"/>
              <a:buFont typeface="Arial Narrow"/>
              <a:buChar char="–"/>
            </a:pPr>
            <a:r>
              <a:rPr lang="en-US" sz="1700">
                <a:latin typeface="Arial Narrow"/>
                <a:ea typeface="Arial Narrow"/>
                <a:cs typeface="Arial Narrow"/>
                <a:sym typeface="Arial Narrow"/>
              </a:rPr>
              <a:t>Each </a:t>
            </a:r>
            <a:r>
              <a:rPr lang="en-US" sz="1700" u="sng">
                <a:latin typeface="Arial Narrow"/>
                <a:ea typeface="Arial Narrow"/>
                <a:cs typeface="Arial Narrow"/>
                <a:sym typeface="Arial Narrow"/>
              </a:rPr>
              <a:t>week</a:t>
            </a:r>
            <a:r>
              <a:rPr lang="en-US" sz="1700">
                <a:latin typeface="Arial Narrow"/>
                <a:ea typeface="Arial Narrow"/>
                <a:cs typeface="Arial Narrow"/>
                <a:sym typeface="Arial Narrow"/>
              </a:rPr>
              <a:t> is limited to 20 hrs; cannot average hours over 2 week pay period. </a:t>
            </a:r>
            <a:endParaRPr sz="1700">
              <a:latin typeface="Arial Narrow"/>
              <a:ea typeface="Arial Narrow"/>
              <a:cs typeface="Arial Narrow"/>
              <a:sym typeface="Arial Narrow"/>
            </a:endParaRPr>
          </a:p>
          <a:p>
            <a:pPr marL="914400" lvl="1" indent="-336550" algn="l" rtl="0">
              <a:lnSpc>
                <a:spcPct val="100000"/>
              </a:lnSpc>
              <a:spcBef>
                <a:spcPts val="560"/>
              </a:spcBef>
              <a:spcAft>
                <a:spcPts val="0"/>
              </a:spcAft>
              <a:buSzPts val="1700"/>
              <a:buFont typeface="Arial Narrow"/>
              <a:buChar char="–"/>
            </a:pPr>
            <a:r>
              <a:rPr lang="en-US" sz="1700">
                <a:latin typeface="Arial Narrow"/>
                <a:ea typeface="Arial Narrow"/>
                <a:cs typeface="Arial Narrow"/>
                <a:sym typeface="Arial Narrow"/>
              </a:rPr>
              <a:t>Students with .5 FTE assistantships are maxed out, cannot accept additional hrs.</a:t>
            </a:r>
            <a:endParaRPr sz="1700">
              <a:latin typeface="Arial Narrow"/>
              <a:ea typeface="Arial Narrow"/>
              <a:cs typeface="Arial Narrow"/>
              <a:sym typeface="Arial Narrow"/>
            </a:endParaRPr>
          </a:p>
          <a:p>
            <a:pPr marL="914400" lvl="1" indent="-336550" algn="l" rtl="0">
              <a:lnSpc>
                <a:spcPct val="100000"/>
              </a:lnSpc>
              <a:spcBef>
                <a:spcPts val="560"/>
              </a:spcBef>
              <a:spcAft>
                <a:spcPts val="0"/>
              </a:spcAft>
              <a:buSzPts val="1700"/>
              <a:buFont typeface="Arial Narrow"/>
              <a:buChar char="–"/>
            </a:pPr>
            <a:r>
              <a:rPr lang="en-US" sz="1700">
                <a:latin typeface="Arial Narrow"/>
                <a:ea typeface="Arial Narrow"/>
                <a:cs typeface="Arial Narrow"/>
                <a:sym typeface="Arial Narrow"/>
              </a:rPr>
              <a:t>Please review student’s current employment before adding more.</a:t>
            </a:r>
            <a:endParaRPr sz="1700">
              <a:latin typeface="Arial Narrow"/>
              <a:ea typeface="Arial Narrow"/>
              <a:cs typeface="Arial Narrow"/>
              <a:sym typeface="Arial Narrow"/>
            </a:endParaRPr>
          </a:p>
          <a:p>
            <a:pPr marL="914400" lvl="1" indent="-336550" algn="l" rtl="0">
              <a:lnSpc>
                <a:spcPct val="100000"/>
              </a:lnSpc>
              <a:spcBef>
                <a:spcPts val="560"/>
              </a:spcBef>
              <a:spcAft>
                <a:spcPts val="0"/>
              </a:spcAft>
              <a:buSzPts val="1700"/>
              <a:buFont typeface="Arial Narrow"/>
              <a:buChar char="–"/>
            </a:pPr>
            <a:r>
              <a:rPr lang="en-US" sz="1700">
                <a:latin typeface="Arial Narrow"/>
                <a:ea typeface="Arial Narrow"/>
                <a:cs typeface="Arial Narrow"/>
                <a:sym typeface="Arial Narrow"/>
              </a:rPr>
              <a:t>Fall 2022 20 hour/week limitation begins 8/20 </a:t>
            </a:r>
            <a:r>
              <a:rPr lang="en-US" sz="1900">
                <a:latin typeface="Arial Narrow"/>
                <a:ea typeface="Arial Narrow"/>
                <a:cs typeface="Arial Narrow"/>
                <a:sym typeface="Arial Narrow"/>
              </a:rPr>
              <a:t>.</a:t>
            </a:r>
            <a:endParaRPr sz="2500"/>
          </a:p>
          <a:p>
            <a:pPr marL="457200" marR="0" lvl="0" indent="-412750" algn="l" rtl="0">
              <a:lnSpc>
                <a:spcPct val="100000"/>
              </a:lnSpc>
              <a:spcBef>
                <a:spcPts val="640"/>
              </a:spcBef>
              <a:spcAft>
                <a:spcPts val="0"/>
              </a:spcAft>
              <a:buClr>
                <a:schemeClr val="dk1"/>
              </a:buClr>
              <a:buSzPts val="2900"/>
              <a:buFont typeface="Arial"/>
              <a:buChar char="•"/>
            </a:pPr>
            <a:r>
              <a:rPr lang="en-US" sz="1900">
                <a:latin typeface="Arial Narrow"/>
                <a:ea typeface="Arial Narrow"/>
                <a:cs typeface="Arial Narrow"/>
                <a:sym typeface="Arial Narrow"/>
              </a:rPr>
              <a:t>Last day of on-campus employment eligibility for Fall graduates (and Spring no-registration students) will be 12/17/2022.</a:t>
            </a:r>
            <a:endParaRPr sz="2100">
              <a:latin typeface="Arial Narrow"/>
              <a:ea typeface="Arial Narrow"/>
              <a:cs typeface="Arial Narrow"/>
              <a:sym typeface="Arial Narrow"/>
            </a:endParaRPr>
          </a:p>
        </p:txBody>
      </p:sp>
    </p:spTree>
    <p:extLst>
      <p:ext uri="{BB962C8B-B14F-4D97-AF65-F5344CB8AC3E}">
        <p14:creationId xmlns:p14="http://schemas.microsoft.com/office/powerpoint/2010/main" val="109455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l="1891" r="1701"/>
          <a:stretch/>
        </p:blipFill>
        <p:spPr>
          <a:xfrm>
            <a:off x="0" y="381000"/>
            <a:ext cx="9144000" cy="6477000"/>
          </a:xfrm>
          <a:prstGeom prst="rect">
            <a:avLst/>
          </a:prstGeom>
          <a:noFill/>
          <a:ln>
            <a:noFill/>
          </a:ln>
        </p:spPr>
      </p:pic>
      <p:sp>
        <p:nvSpPr>
          <p:cNvPr id="92" name="Google Shape;92;p2"/>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lt1"/>
                </a:solidFill>
                <a:latin typeface="Arial"/>
                <a:ea typeface="Arial"/>
                <a:cs typeface="Arial"/>
                <a:sym typeface="Arial"/>
              </a:rPr>
              <a:t>New TA Workshop  </a:t>
            </a:r>
            <a:r>
              <a:rPr lang="en-US" sz="2000" b="0" i="0" u="none" strike="noStrike" cap="none">
                <a:solidFill>
                  <a:schemeClr val="lt1"/>
                </a:solidFill>
                <a:latin typeface="Arial"/>
                <a:ea typeface="Arial"/>
                <a:cs typeface="Arial"/>
                <a:sym typeface="Arial"/>
              </a:rPr>
              <a:t>●  Friday, August 12 ●  go.ncsu.edu/taw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457200" y="389614"/>
            <a:ext cx="8229600" cy="8348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b="1" dirty="0">
                <a:latin typeface="Arial Narrow"/>
                <a:ea typeface="Arial Narrow"/>
                <a:cs typeface="Arial Narrow"/>
                <a:sym typeface="Arial Narrow"/>
              </a:rPr>
              <a:t>On-Campus Employment: Summer</a:t>
            </a:r>
            <a:endParaRPr b="1" dirty="0">
              <a:latin typeface="Arial Narrow"/>
              <a:ea typeface="Arial Narrow"/>
              <a:cs typeface="Arial Narrow"/>
              <a:sym typeface="Arial Narrow"/>
            </a:endParaRPr>
          </a:p>
        </p:txBody>
      </p:sp>
      <p:sp>
        <p:nvSpPr>
          <p:cNvPr id="102" name="Google Shape;102;p9"/>
          <p:cNvSpPr txBox="1">
            <a:spLocks noGrp="1"/>
          </p:cNvSpPr>
          <p:nvPr>
            <p:ph type="body" idx="1"/>
          </p:nvPr>
        </p:nvSpPr>
        <p:spPr>
          <a:xfrm>
            <a:off x="288099" y="1105231"/>
            <a:ext cx="8567802" cy="5265408"/>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640"/>
              </a:spcBef>
              <a:spcAft>
                <a:spcPts val="0"/>
              </a:spcAft>
              <a:buClr>
                <a:schemeClr val="dk1"/>
              </a:buClr>
              <a:buSzPts val="3200"/>
              <a:buNone/>
            </a:pPr>
            <a:r>
              <a:rPr lang="en-US" sz="2800" dirty="0">
                <a:latin typeface="Arial Narrow"/>
                <a:ea typeface="Arial Narrow"/>
                <a:cs typeface="Arial Narrow"/>
                <a:sym typeface="Arial Narrow"/>
              </a:rPr>
              <a:t>Maximum allowed hours depends on whether Summer is first or final semester of enrollment. </a:t>
            </a:r>
            <a:endParaRPr dirty="0"/>
          </a:p>
          <a:p>
            <a:pPr marL="25400" lvl="0" indent="0" algn="l" rtl="0">
              <a:lnSpc>
                <a:spcPct val="100000"/>
              </a:lnSpc>
              <a:spcBef>
                <a:spcPts val="640"/>
              </a:spcBef>
              <a:spcAft>
                <a:spcPts val="0"/>
              </a:spcAft>
              <a:buSzPts val="3200"/>
              <a:buNone/>
            </a:pPr>
            <a:endParaRPr dirty="0">
              <a:latin typeface="Arial Narrow"/>
              <a:ea typeface="Arial Narrow"/>
              <a:cs typeface="Arial Narrow"/>
              <a:sym typeface="Arial Narrow"/>
            </a:endParaRPr>
          </a:p>
        </p:txBody>
      </p:sp>
      <p:graphicFrame>
        <p:nvGraphicFramePr>
          <p:cNvPr id="2" name="Table 1"/>
          <p:cNvGraphicFramePr>
            <a:graphicFrameLocks noGrp="1"/>
          </p:cNvGraphicFramePr>
          <p:nvPr>
            <p:extLst>
              <p:ext uri="{D42A27DB-BD31-4B8C-83A1-F6EECF244321}">
                <p14:modId xmlns:p14="http://schemas.microsoft.com/office/powerpoint/2010/main" val="410844274"/>
              </p:ext>
            </p:extLst>
          </p:nvPr>
        </p:nvGraphicFramePr>
        <p:xfrm>
          <a:off x="198782" y="2202511"/>
          <a:ext cx="8810046" cy="3933715"/>
        </p:xfrm>
        <a:graphic>
          <a:graphicData uri="http://schemas.openxmlformats.org/drawingml/2006/table">
            <a:tbl>
              <a:tblPr firstRow="1" bandRow="1">
                <a:tableStyleId>{21E4AEA4-8DFA-4A89-87EB-49C32662AFE0}</a:tableStyleId>
              </a:tblPr>
              <a:tblGrid>
                <a:gridCol w="3180522">
                  <a:extLst>
                    <a:ext uri="{9D8B030D-6E8A-4147-A177-3AD203B41FA5}">
                      <a16:colId xmlns:a16="http://schemas.microsoft.com/office/drawing/2014/main" val="3321911318"/>
                    </a:ext>
                  </a:extLst>
                </a:gridCol>
                <a:gridCol w="5629524">
                  <a:extLst>
                    <a:ext uri="{9D8B030D-6E8A-4147-A177-3AD203B41FA5}">
                      <a16:colId xmlns:a16="http://schemas.microsoft.com/office/drawing/2014/main" val="2502339064"/>
                    </a:ext>
                  </a:extLst>
                </a:gridCol>
              </a:tblGrid>
              <a:tr h="339622">
                <a:tc>
                  <a:txBody>
                    <a:bodyPr/>
                    <a:lstStyle/>
                    <a:p>
                      <a:r>
                        <a:rPr lang="en-US" sz="1800" dirty="0" smtClean="0">
                          <a:latin typeface="+mn-lt"/>
                        </a:rPr>
                        <a:t>If Summer Is….</a:t>
                      </a:r>
                      <a:endParaRPr lang="en-US" sz="1800" dirty="0">
                        <a:latin typeface="+mn-lt"/>
                      </a:endParaRPr>
                    </a:p>
                  </a:txBody>
                  <a:tcPr/>
                </a:tc>
                <a:tc>
                  <a:txBody>
                    <a:bodyPr/>
                    <a:lstStyle/>
                    <a:p>
                      <a:r>
                        <a:rPr lang="en-US" sz="1800" dirty="0" smtClean="0">
                          <a:latin typeface="+mn-lt"/>
                        </a:rPr>
                        <a:t>On-campus employment </a:t>
                      </a:r>
                      <a:endParaRPr lang="en-US" sz="1800" dirty="0">
                        <a:latin typeface="+mn-lt"/>
                      </a:endParaRPr>
                    </a:p>
                  </a:txBody>
                  <a:tcPr/>
                </a:tc>
                <a:extLst>
                  <a:ext uri="{0D108BD9-81ED-4DB2-BD59-A6C34878D82A}">
                    <a16:rowId xmlns:a16="http://schemas.microsoft.com/office/drawing/2014/main" val="800616703"/>
                  </a:ext>
                </a:extLst>
              </a:tr>
              <a:tr h="59433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u="none" strike="noStrike" cap="none" dirty="0" smtClean="0">
                          <a:latin typeface="+mn-lt"/>
                          <a:ea typeface="Arial Narrow"/>
                          <a:cs typeface="Arial Narrow"/>
                          <a:sym typeface="Arial Narrow"/>
                        </a:rPr>
                        <a:t>First </a:t>
                      </a:r>
                      <a:r>
                        <a:rPr lang="en-US" sz="1800" u="none" strike="noStrike" cap="none" dirty="0" smtClean="0">
                          <a:latin typeface="+mn-lt"/>
                          <a:ea typeface="Arial Narrow"/>
                          <a:cs typeface="Arial Narrow"/>
                          <a:sym typeface="Arial Narrow"/>
                        </a:rPr>
                        <a:t>semester of enrollment</a:t>
                      </a:r>
                      <a:endParaRPr lang="en-US" sz="1800" dirty="0" smtClean="0">
                        <a:latin typeface="+mn-lt"/>
                      </a:endParaRPr>
                    </a:p>
                    <a:p>
                      <a:endParaRPr lang="en-US" sz="1800" dirty="0">
                        <a:latin typeface="+mn-lt"/>
                      </a:endParaRPr>
                    </a:p>
                  </a:txBody>
                  <a:tcPr/>
                </a:tc>
                <a:tc>
                  <a:txBody>
                    <a:bodyPr/>
                    <a:lstStyle/>
                    <a:p>
                      <a:r>
                        <a:rPr lang="en-US" sz="1800" b="0" i="0" u="none" strike="noStrike" cap="none" dirty="0" smtClean="0">
                          <a:solidFill>
                            <a:schemeClr val="dk1"/>
                          </a:solidFill>
                          <a:latin typeface="+mn-lt"/>
                          <a:ea typeface="Arial Narrow"/>
                          <a:cs typeface="Arial Narrow"/>
                          <a:sym typeface="Arial Narrow"/>
                        </a:rPr>
                        <a:t>Maximum 20 hours/week</a:t>
                      </a:r>
                      <a:endParaRPr lang="en-US" sz="1800" dirty="0">
                        <a:latin typeface="+mn-lt"/>
                      </a:endParaRPr>
                    </a:p>
                  </a:txBody>
                  <a:tcPr/>
                </a:tc>
                <a:extLst>
                  <a:ext uri="{0D108BD9-81ED-4DB2-BD59-A6C34878D82A}">
                    <a16:rowId xmlns:a16="http://schemas.microsoft.com/office/drawing/2014/main" val="1551847748"/>
                  </a:ext>
                </a:extLst>
              </a:tr>
              <a:tr h="13636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u="none" strike="noStrike" cap="none" dirty="0" smtClean="0">
                          <a:latin typeface="+mn-lt"/>
                          <a:ea typeface="Arial Narrow"/>
                          <a:cs typeface="Arial Narrow"/>
                          <a:sym typeface="Arial Narrow"/>
                        </a:rPr>
                        <a:t>Final semester </a:t>
                      </a:r>
                      <a:r>
                        <a:rPr lang="en-US" sz="1800" u="none" strike="noStrike" cap="none" dirty="0" smtClean="0">
                          <a:latin typeface="+mn-lt"/>
                          <a:ea typeface="Arial Narrow"/>
                          <a:cs typeface="Arial Narrow"/>
                          <a:sym typeface="Arial Narrow"/>
                        </a:rPr>
                        <a:t>of enrollment</a:t>
                      </a:r>
                      <a:endParaRPr lang="en-US" sz="1800" dirty="0" smtClean="0">
                        <a:latin typeface="+mn-lt"/>
                      </a:endParaRPr>
                    </a:p>
                    <a:p>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chemeClr val="dk1"/>
                          </a:solidFill>
                          <a:latin typeface="+mn-lt"/>
                          <a:ea typeface="Arial Narrow"/>
                          <a:cs typeface="Arial Narrow"/>
                          <a:sym typeface="Arial Narrow"/>
                        </a:rPr>
                        <a:t>Maximum 20 hours/week. All appointments must end as of last day of final exams for Summer 2 (or potentially earlier if student applies for OPT based on defense date within the summer session.</a:t>
                      </a:r>
                      <a:endParaRPr lang="en-US" sz="1800" u="none" strike="noStrike" cap="none" dirty="0" smtClean="0">
                        <a:latin typeface="+mn-lt"/>
                        <a:ea typeface="Arial Narrow"/>
                        <a:cs typeface="Arial Narrow"/>
                        <a:sym typeface="Arial Narrow"/>
                      </a:endParaRPr>
                    </a:p>
                    <a:p>
                      <a:endParaRPr lang="en-US" sz="1800" dirty="0">
                        <a:latin typeface="+mn-lt"/>
                      </a:endParaRPr>
                    </a:p>
                  </a:txBody>
                  <a:tcPr/>
                </a:tc>
                <a:extLst>
                  <a:ext uri="{0D108BD9-81ED-4DB2-BD59-A6C34878D82A}">
                    <a16:rowId xmlns:a16="http://schemas.microsoft.com/office/drawing/2014/main" val="3816238847"/>
                  </a:ext>
                </a:extLst>
              </a:tr>
              <a:tr h="146483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chemeClr val="dk1"/>
                          </a:solidFill>
                          <a:latin typeface="+mn-lt"/>
                          <a:ea typeface="Arial Narrow"/>
                          <a:cs typeface="Arial Narrow"/>
                          <a:sym typeface="Arial Narrow"/>
                        </a:rPr>
                        <a:t>Not first or final semester of enrollment</a:t>
                      </a:r>
                      <a:endParaRPr lang="en-US" sz="1800" u="none" strike="noStrike" cap="none" dirty="0" smtClean="0">
                        <a:latin typeface="+mn-lt"/>
                        <a:ea typeface="Arial Narrow"/>
                        <a:cs typeface="Arial Narrow"/>
                        <a:sym typeface="Arial Narrow"/>
                      </a:endParaRPr>
                    </a:p>
                    <a:p>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chemeClr val="dk1"/>
                          </a:solidFill>
                          <a:latin typeface="+mn-lt"/>
                          <a:ea typeface="Arial Narrow"/>
                          <a:cs typeface="Arial Narrow"/>
                          <a:sym typeface="Arial Narrow"/>
                        </a:rPr>
                        <a:t>No hours limitation, OIS announces in student newsletter on our website the dates of summer during which students may exceed 20 hours per week of </a:t>
                      </a:r>
                      <a:r>
                        <a:rPr lang="en-US" sz="1800" b="0" i="0" u="none" strike="noStrike" cap="none" smtClean="0">
                          <a:solidFill>
                            <a:schemeClr val="dk1"/>
                          </a:solidFill>
                          <a:latin typeface="+mn-lt"/>
                          <a:ea typeface="Arial Narrow"/>
                          <a:cs typeface="Arial Narrow"/>
                          <a:sym typeface="Arial Narrow"/>
                        </a:rPr>
                        <a:t>employment.</a:t>
                      </a:r>
                      <a:endParaRPr lang="en-US" sz="1800" u="none" strike="noStrike" cap="none" dirty="0" smtClean="0">
                        <a:latin typeface="+mn-lt"/>
                        <a:ea typeface="Arial Narrow"/>
                        <a:cs typeface="Arial Narrow"/>
                        <a:sym typeface="Arial Narrow"/>
                      </a:endParaRPr>
                    </a:p>
                  </a:txBody>
                  <a:tcPr/>
                </a:tc>
                <a:extLst>
                  <a:ext uri="{0D108BD9-81ED-4DB2-BD59-A6C34878D82A}">
                    <a16:rowId xmlns:a16="http://schemas.microsoft.com/office/drawing/2014/main" val="485455937"/>
                  </a:ext>
                </a:extLst>
              </a:tr>
            </a:tbl>
          </a:graphicData>
        </a:graphic>
      </p:graphicFrame>
    </p:spTree>
    <p:extLst>
      <p:ext uri="{BB962C8B-B14F-4D97-AF65-F5344CB8AC3E}">
        <p14:creationId xmlns:p14="http://schemas.microsoft.com/office/powerpoint/2010/main" val="115029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title"/>
          </p:nvPr>
        </p:nvSpPr>
        <p:spPr>
          <a:xfrm>
            <a:off x="457200" y="70167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b="1">
                <a:latin typeface="Arial Narrow"/>
                <a:ea typeface="Arial Narrow"/>
                <a:cs typeface="Arial Narrow"/>
                <a:sym typeface="Arial Narrow"/>
              </a:rPr>
              <a:t>Off-Campus Employment</a:t>
            </a:r>
            <a:endParaRPr b="1">
              <a:latin typeface="Arial Narrow"/>
              <a:ea typeface="Arial Narrow"/>
              <a:cs typeface="Arial Narrow"/>
              <a:sym typeface="Arial Narrow"/>
            </a:endParaRPr>
          </a:p>
        </p:txBody>
      </p:sp>
      <p:sp>
        <p:nvSpPr>
          <p:cNvPr id="109" name="Google Shape;109;p10"/>
          <p:cNvSpPr txBox="1">
            <a:spLocks noGrp="1"/>
          </p:cNvSpPr>
          <p:nvPr>
            <p:ph type="body" idx="1"/>
          </p:nvPr>
        </p:nvSpPr>
        <p:spPr>
          <a:xfrm>
            <a:off x="288099" y="1844675"/>
            <a:ext cx="8567802" cy="4525963"/>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sz="2400">
                <a:latin typeface="Arial Narrow"/>
                <a:ea typeface="Arial Narrow"/>
                <a:cs typeface="Arial Narrow"/>
                <a:sym typeface="Arial Narrow"/>
              </a:rPr>
              <a:t>Off-campus employment is any employment not physically located on NCSU campus OR not paid by NCSU. </a:t>
            </a:r>
            <a:endParaRPr sz="2400">
              <a:latin typeface="Arial Narrow"/>
              <a:ea typeface="Arial Narrow"/>
              <a:cs typeface="Arial Narrow"/>
              <a:sym typeface="Arial Narrow"/>
            </a:endParaRPr>
          </a:p>
          <a:p>
            <a:pPr marL="914400" lvl="1" indent="-406400" algn="l" rtl="0">
              <a:lnSpc>
                <a:spcPct val="100000"/>
              </a:lnSpc>
              <a:spcBef>
                <a:spcPts val="560"/>
              </a:spcBef>
              <a:spcAft>
                <a:spcPts val="0"/>
              </a:spcAft>
              <a:buSzPts val="2800"/>
              <a:buChar char="–"/>
            </a:pPr>
            <a:r>
              <a:rPr lang="en-US" sz="2000">
                <a:latin typeface="Arial Narrow"/>
                <a:ea typeface="Arial Narrow"/>
                <a:cs typeface="Arial Narrow"/>
                <a:sym typeface="Arial Narrow"/>
              </a:rPr>
              <a:t>Still on-campus employment if paid by NCSU and normally occurs on campus but is currently conducted remotely from within the U.S. due to COVID.</a:t>
            </a:r>
            <a:endParaRPr/>
          </a:p>
          <a:p>
            <a:pPr marL="457200" marR="0" lvl="0" indent="-431800" algn="l" rtl="0">
              <a:lnSpc>
                <a:spcPct val="100000"/>
              </a:lnSpc>
              <a:spcBef>
                <a:spcPts val="640"/>
              </a:spcBef>
              <a:spcAft>
                <a:spcPts val="0"/>
              </a:spcAft>
              <a:buClr>
                <a:schemeClr val="dk1"/>
              </a:buClr>
              <a:buSzPts val="3200"/>
              <a:buFont typeface="Arial"/>
              <a:buChar char="•"/>
            </a:pPr>
            <a:r>
              <a:rPr lang="en-US" sz="2400">
                <a:latin typeface="Arial Narrow"/>
                <a:ea typeface="Arial Narrow"/>
                <a:cs typeface="Arial Narrow"/>
                <a:sym typeface="Arial Narrow"/>
              </a:rPr>
              <a:t>Off-campus employment always requires written authorization from OIS and sometimes USCIS.</a:t>
            </a:r>
            <a:endParaRPr/>
          </a:p>
          <a:p>
            <a:pPr marL="457200" marR="0" lvl="0" indent="-431800" algn="l" rtl="0">
              <a:lnSpc>
                <a:spcPct val="100000"/>
              </a:lnSpc>
              <a:spcBef>
                <a:spcPts val="640"/>
              </a:spcBef>
              <a:spcAft>
                <a:spcPts val="0"/>
              </a:spcAft>
              <a:buClr>
                <a:schemeClr val="dk1"/>
              </a:buClr>
              <a:buSzPts val="3200"/>
              <a:buFont typeface="Arial"/>
              <a:buChar char="•"/>
            </a:pPr>
            <a:r>
              <a:rPr lang="en-US" sz="2400">
                <a:latin typeface="Arial Narrow"/>
                <a:ea typeface="Arial Narrow"/>
                <a:cs typeface="Arial Narrow"/>
                <a:sym typeface="Arial Narrow"/>
              </a:rPr>
              <a:t>Encourage students to consult OIS re: any employment opportunity that takes place off-campus or is paid by an entity other than NCSU.</a:t>
            </a:r>
            <a:endParaRPr/>
          </a:p>
          <a:p>
            <a:pPr marL="914400" lvl="1" indent="-406400" algn="l" rtl="0">
              <a:lnSpc>
                <a:spcPct val="100000"/>
              </a:lnSpc>
              <a:spcBef>
                <a:spcPts val="560"/>
              </a:spcBef>
              <a:spcAft>
                <a:spcPts val="0"/>
              </a:spcAft>
              <a:buSzPts val="2800"/>
              <a:buChar char="–"/>
            </a:pPr>
            <a:r>
              <a:rPr lang="en-US" sz="2000">
                <a:latin typeface="Arial Narrow"/>
                <a:ea typeface="Arial Narrow"/>
                <a:cs typeface="Arial Narrow"/>
                <a:sym typeface="Arial Narrow"/>
              </a:rPr>
              <a:t>Most frequent situation we see unauthorized off-campus employment is when student is conducting research at another institution or working for a faculty member’s start-up.</a:t>
            </a:r>
            <a:endParaRPr/>
          </a:p>
        </p:txBody>
      </p:sp>
    </p:spTree>
    <p:extLst>
      <p:ext uri="{BB962C8B-B14F-4D97-AF65-F5344CB8AC3E}">
        <p14:creationId xmlns:p14="http://schemas.microsoft.com/office/powerpoint/2010/main" val="261059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1"/>
          <p:cNvSpPr txBox="1">
            <a:spLocks noGrp="1"/>
          </p:cNvSpPr>
          <p:nvPr>
            <p:ph type="body" idx="1"/>
          </p:nvPr>
        </p:nvSpPr>
        <p:spPr>
          <a:xfrm>
            <a:off x="457200" y="1380467"/>
            <a:ext cx="8229600" cy="4525963"/>
          </a:xfrm>
          <a:prstGeom prst="rect">
            <a:avLst/>
          </a:prstGeom>
          <a:noFill/>
          <a:ln>
            <a:noFill/>
          </a:ln>
        </p:spPr>
        <p:txBody>
          <a:bodyPr spcFirstLastPara="1" wrap="square" lIns="91425" tIns="45700" rIns="91425" bIns="45700" anchor="t" anchorCtr="0">
            <a:noAutofit/>
          </a:bodyPr>
          <a:lstStyle/>
          <a:p>
            <a:pPr marL="25400" lvl="0" indent="0" algn="ctr" rtl="0">
              <a:lnSpc>
                <a:spcPct val="100000"/>
              </a:lnSpc>
              <a:spcBef>
                <a:spcPts val="640"/>
              </a:spcBef>
              <a:spcAft>
                <a:spcPts val="0"/>
              </a:spcAft>
              <a:buSzPts val="3200"/>
              <a:buNone/>
            </a:pPr>
            <a:r>
              <a:rPr lang="en-US" sz="4000">
                <a:latin typeface="Arial Narrow"/>
                <a:ea typeface="Arial Narrow"/>
                <a:cs typeface="Arial Narrow"/>
                <a:sym typeface="Arial Narrow"/>
              </a:rPr>
              <a:t>As always, if you have any questions, please reach out to ask!</a:t>
            </a:r>
            <a:endParaRPr/>
          </a:p>
          <a:p>
            <a:pPr marL="25400" lvl="0" indent="0" algn="ctr" rtl="0">
              <a:lnSpc>
                <a:spcPct val="100000"/>
              </a:lnSpc>
              <a:spcBef>
                <a:spcPts val="640"/>
              </a:spcBef>
              <a:spcAft>
                <a:spcPts val="0"/>
              </a:spcAft>
              <a:buSzPts val="3200"/>
              <a:buNone/>
            </a:pPr>
            <a:endParaRPr sz="4000">
              <a:latin typeface="Arial Narrow"/>
              <a:ea typeface="Arial Narrow"/>
              <a:cs typeface="Arial Narrow"/>
              <a:sym typeface="Arial Narrow"/>
            </a:endParaRPr>
          </a:p>
          <a:p>
            <a:pPr marL="25400" lvl="0" indent="0" algn="ctr" rtl="0">
              <a:lnSpc>
                <a:spcPct val="100000"/>
              </a:lnSpc>
              <a:spcBef>
                <a:spcPts val="640"/>
              </a:spcBef>
              <a:spcAft>
                <a:spcPts val="0"/>
              </a:spcAft>
              <a:buSzPts val="3200"/>
              <a:buNone/>
            </a:pPr>
            <a:r>
              <a:rPr lang="en-US" sz="4000">
                <a:latin typeface="Arial Narrow"/>
                <a:ea typeface="Arial Narrow"/>
                <a:cs typeface="Arial Narrow"/>
                <a:sym typeface="Arial Narrow"/>
              </a:rPr>
              <a:t>Thank you for all you do to support international students at NC State!</a:t>
            </a:r>
            <a:endParaRPr/>
          </a:p>
        </p:txBody>
      </p:sp>
    </p:spTree>
    <p:extLst>
      <p:ext uri="{BB962C8B-B14F-4D97-AF65-F5344CB8AC3E}">
        <p14:creationId xmlns:p14="http://schemas.microsoft.com/office/powerpoint/2010/main" val="255233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8303" y="269610"/>
            <a:ext cx="7556485" cy="1143000"/>
          </a:xfrm>
        </p:spPr>
        <p:txBody>
          <a:bodyPr/>
          <a:lstStyle/>
          <a:p>
            <a:r>
              <a:rPr lang="en-US" dirty="0" smtClean="0"/>
              <a:t>University Payroll </a:t>
            </a:r>
            <a:endParaRPr lang="en-US" dirty="0"/>
          </a:p>
        </p:txBody>
      </p:sp>
      <p:pic>
        <p:nvPicPr>
          <p:cNvPr id="71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55303" y="1673525"/>
            <a:ext cx="4616096" cy="445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2043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839" y="2814447"/>
            <a:ext cx="7556485" cy="1143000"/>
          </a:xfrm>
        </p:spPr>
        <p:txBody>
          <a:bodyPr/>
          <a:lstStyle/>
          <a:p>
            <a:r>
              <a:rPr lang="en-US" dirty="0" smtClean="0"/>
              <a:t>Most  Important Question…</a:t>
            </a:r>
            <a:endParaRPr lang="en-US" dirty="0"/>
          </a:p>
        </p:txBody>
      </p:sp>
    </p:spTree>
    <p:extLst>
      <p:ext uri="{BB962C8B-B14F-4D97-AF65-F5344CB8AC3E}">
        <p14:creationId xmlns:p14="http://schemas.microsoft.com/office/powerpoint/2010/main" val="140558926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54" y="1227187"/>
            <a:ext cx="7556485" cy="1143000"/>
          </a:xfrm>
        </p:spPr>
        <p:txBody>
          <a:bodyPr/>
          <a:lstStyle/>
          <a:p>
            <a:r>
              <a:rPr lang="en-US" dirty="0" smtClean="0"/>
              <a:t>How do I get paid?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361" y="2514600"/>
            <a:ext cx="3779837" cy="32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4915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340" y="2561746"/>
            <a:ext cx="7772400" cy="1470025"/>
          </a:xfrm>
        </p:spPr>
        <p:txBody>
          <a:bodyPr/>
          <a:lstStyle/>
          <a:p>
            <a:r>
              <a:rPr lang="en-US" dirty="0" smtClean="0"/>
              <a:t>Why do students not enroll in direct deposit? </a:t>
            </a:r>
            <a:endParaRPr lang="en-US" dirty="0"/>
          </a:p>
        </p:txBody>
      </p:sp>
    </p:spTree>
    <p:extLst>
      <p:ext uri="{BB962C8B-B14F-4D97-AF65-F5344CB8AC3E}">
        <p14:creationId xmlns:p14="http://schemas.microsoft.com/office/powerpoint/2010/main" val="276506597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839" y="2503895"/>
            <a:ext cx="7556485" cy="1143000"/>
          </a:xfrm>
        </p:spPr>
        <p:txBody>
          <a:bodyPr/>
          <a:lstStyle/>
          <a:p>
            <a:r>
              <a:rPr lang="en-US" dirty="0" smtClean="0"/>
              <a:t>Answer: </a:t>
            </a:r>
            <a:br>
              <a:rPr lang="en-US" dirty="0" smtClean="0"/>
            </a:br>
            <a:r>
              <a:rPr lang="en-US" dirty="0" smtClean="0"/>
              <a:t>“I didn’t know I had to!”</a:t>
            </a:r>
            <a:r>
              <a:rPr lang="en-US" dirty="0"/>
              <a:t/>
            </a:r>
            <a:br>
              <a:rPr lang="en-US" dirty="0"/>
            </a:br>
            <a:endParaRPr lang="en-US" dirty="0"/>
          </a:p>
        </p:txBody>
      </p:sp>
      <p:sp>
        <p:nvSpPr>
          <p:cNvPr id="3" name="TextBox 2"/>
          <p:cNvSpPr txBox="1"/>
          <p:nvPr/>
        </p:nvSpPr>
        <p:spPr>
          <a:xfrm>
            <a:off x="8772525" y="3646895"/>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4934268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e Thumbtack Reminder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515100"/>
          </a:xfrm>
          <a:prstGeom prst="rect">
            <a:avLst/>
          </a:prstGeom>
        </p:spPr>
      </p:pic>
    </p:spTree>
    <p:extLst>
      <p:ext uri="{BB962C8B-B14F-4D97-AF65-F5344CB8AC3E}">
        <p14:creationId xmlns:p14="http://schemas.microsoft.com/office/powerpoint/2010/main" val="3067051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839" y="438411"/>
            <a:ext cx="7556485" cy="6247060"/>
          </a:xfrm>
        </p:spPr>
        <p:txBody>
          <a:bodyPr>
            <a:normAutofit/>
          </a:bodyPr>
          <a:lstStyle/>
          <a:p>
            <a:r>
              <a:rPr lang="en-US" b="1" dirty="0" smtClean="0"/>
              <a:t>Direct deposit is mandatory for employment at NCSU.                             </a:t>
            </a:r>
            <a:r>
              <a:rPr lang="en-US" sz="2800" dirty="0" smtClean="0"/>
              <a:t>Failure to Comply is grounds for dismissal        (</a:t>
            </a:r>
            <a:r>
              <a:rPr lang="en-US" sz="2800" dirty="0" err="1" smtClean="0"/>
              <a:t>Reg</a:t>
            </a:r>
            <a:r>
              <a:rPr lang="en-US" sz="2800" dirty="0"/>
              <a:t># 05.45.01 – Direct Deposit of Pay)  </a:t>
            </a:r>
            <a:endParaRPr lang="en-US" sz="2800" b="1" dirty="0" smtClean="0"/>
          </a:p>
          <a:p>
            <a:r>
              <a:rPr lang="en-US" dirty="0" smtClean="0"/>
              <a:t>New Hires enroll in Direct Deposit through Employee Self Service. </a:t>
            </a:r>
          </a:p>
          <a:p>
            <a:r>
              <a:rPr lang="en-US" dirty="0" smtClean="0"/>
              <a:t>Rehires need to make sure direct deposit is still active. Re-enroll if no Direct Deposit information is Active. </a:t>
            </a:r>
          </a:p>
          <a:p>
            <a:r>
              <a:rPr lang="en-US" dirty="0" smtClean="0"/>
              <a:t>Changes to direct deposit </a:t>
            </a:r>
            <a:r>
              <a:rPr lang="en-US" b="1" dirty="0" smtClean="0"/>
              <a:t>can</a:t>
            </a:r>
            <a:r>
              <a:rPr lang="en-US" dirty="0" smtClean="0"/>
              <a:t> be made through Employee Self Service. </a:t>
            </a:r>
          </a:p>
          <a:p>
            <a:r>
              <a:rPr lang="en-US" dirty="0" smtClean="0"/>
              <a:t>Pre-notification is now completed for each new Direct Deposit account entered in the HR System in order to confirm the account information is correct.  </a:t>
            </a:r>
            <a:endParaRPr lang="en-US" dirty="0"/>
          </a:p>
        </p:txBody>
      </p:sp>
    </p:spTree>
    <p:extLst>
      <p:ext uri="{BB962C8B-B14F-4D97-AF65-F5344CB8AC3E}">
        <p14:creationId xmlns:p14="http://schemas.microsoft.com/office/powerpoint/2010/main" val="93098582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0" y="463926"/>
            <a:ext cx="9144000" cy="6096000"/>
          </a:xfrm>
          <a:prstGeom prst="rect">
            <a:avLst/>
          </a:prstGeom>
          <a:noFill/>
          <a:ln>
            <a:noFill/>
          </a:ln>
        </p:spPr>
      </p:pic>
      <p:sp>
        <p:nvSpPr>
          <p:cNvPr id="99" name="Google Shape;99;p3"/>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3"/>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Teaching and Communication Certificate  </a:t>
            </a:r>
            <a:r>
              <a:rPr lang="en-US" sz="2000">
                <a:solidFill>
                  <a:schemeClr val="lt1"/>
                </a:solidFill>
                <a:latin typeface="Arial"/>
                <a:ea typeface="Arial"/>
                <a:cs typeface="Arial"/>
                <a:sym typeface="Arial"/>
              </a:rPr>
              <a:t>●  go.ncsu.edu/tcc</a:t>
            </a:r>
            <a:endParaRPr sz="2000">
              <a:solidFill>
                <a:schemeClr val="lt1"/>
              </a:solidFill>
              <a:latin typeface="Arial"/>
              <a:ea typeface="Arial"/>
              <a:cs typeface="Arial"/>
              <a:sym typeface="Arial"/>
            </a:endParaRPr>
          </a:p>
        </p:txBody>
      </p:sp>
      <p:sp>
        <p:nvSpPr>
          <p:cNvPr id="101" name="Google Shape;101;p3"/>
          <p:cNvSpPr txBox="1"/>
          <p:nvPr/>
        </p:nvSpPr>
        <p:spPr>
          <a:xfrm>
            <a:off x="5534527" y="463926"/>
            <a:ext cx="3609474" cy="1477328"/>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Certificate offerings are currently online (synchronous through Zoom) and are open to all graduate students and postdocs with an interest in teaching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908050" y="323850"/>
          <a:ext cx="7543800" cy="6343650"/>
        </p:xfrm>
        <a:graphic>
          <a:graphicData uri="http://schemas.openxmlformats.org/presentationml/2006/ole">
            <mc:AlternateContent xmlns:mc="http://schemas.openxmlformats.org/markup-compatibility/2006">
              <mc:Choice xmlns:v="urn:schemas-microsoft-com:vml" Requires="v">
                <p:oleObj spid="_x0000_s1039" name="Acrobat Document" r:id="rId3" imgW="7543540" imgH="5829184" progId="Acrobat.Document.DC">
                  <p:embed/>
                </p:oleObj>
              </mc:Choice>
              <mc:Fallback>
                <p:oleObj name="Acrobat Document" r:id="rId3" imgW="7543540" imgH="5829184" progId="Acrobat.Document.DC">
                  <p:embed/>
                  <p:pic>
                    <p:nvPicPr>
                      <p:cNvPr id="2" name="Object 1"/>
                      <p:cNvPicPr/>
                      <p:nvPr/>
                    </p:nvPicPr>
                    <p:blipFill>
                      <a:blip r:embed="rId4"/>
                      <a:stretch>
                        <a:fillRect/>
                      </a:stretch>
                    </p:blipFill>
                    <p:spPr>
                      <a:xfrm>
                        <a:off x="908050" y="323850"/>
                        <a:ext cx="7543800" cy="6343650"/>
                      </a:xfrm>
                      <a:prstGeom prst="rect">
                        <a:avLst/>
                      </a:prstGeom>
                    </p:spPr>
                  </p:pic>
                </p:oleObj>
              </mc:Fallback>
            </mc:AlternateContent>
          </a:graphicData>
        </a:graphic>
      </p:graphicFrame>
    </p:spTree>
    <p:extLst>
      <p:ext uri="{BB962C8B-B14F-4D97-AF65-F5344CB8AC3E}">
        <p14:creationId xmlns:p14="http://schemas.microsoft.com/office/powerpoint/2010/main" val="2534985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790575" y="0"/>
          <a:ext cx="8105775" cy="6505575"/>
        </p:xfrm>
        <a:graphic>
          <a:graphicData uri="http://schemas.openxmlformats.org/presentationml/2006/ole">
            <mc:AlternateContent xmlns:mc="http://schemas.openxmlformats.org/markup-compatibility/2006">
              <mc:Choice xmlns:v="urn:schemas-microsoft-com:vml" Requires="v">
                <p:oleObj spid="_x0000_s2063" name="Acrobat Document" r:id="rId3" imgW="7543540" imgH="5829184" progId="Acrobat.Document.DC">
                  <p:embed/>
                </p:oleObj>
              </mc:Choice>
              <mc:Fallback>
                <p:oleObj name="Acrobat Document" r:id="rId3" imgW="7543540" imgH="5829184" progId="Acrobat.Document.DC">
                  <p:embed/>
                  <p:pic>
                    <p:nvPicPr>
                      <p:cNvPr id="2" name="Object 1"/>
                      <p:cNvPicPr/>
                      <p:nvPr/>
                    </p:nvPicPr>
                    <p:blipFill>
                      <a:blip r:embed="rId4"/>
                      <a:stretch>
                        <a:fillRect/>
                      </a:stretch>
                    </p:blipFill>
                    <p:spPr>
                      <a:xfrm>
                        <a:off x="790575" y="0"/>
                        <a:ext cx="8105775" cy="6505575"/>
                      </a:xfrm>
                      <a:prstGeom prst="rect">
                        <a:avLst/>
                      </a:prstGeom>
                    </p:spPr>
                  </p:pic>
                </p:oleObj>
              </mc:Fallback>
            </mc:AlternateContent>
          </a:graphicData>
        </a:graphic>
      </p:graphicFrame>
    </p:spTree>
    <p:extLst>
      <p:ext uri="{BB962C8B-B14F-4D97-AF65-F5344CB8AC3E}">
        <p14:creationId xmlns:p14="http://schemas.microsoft.com/office/powerpoint/2010/main" val="1896328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155" y="202877"/>
            <a:ext cx="7556485" cy="1312023"/>
          </a:xfrm>
        </p:spPr>
        <p:txBody>
          <a:bodyPr/>
          <a:lstStyle/>
          <a:p>
            <a:r>
              <a:rPr lang="en-US" dirty="0" smtClean="0"/>
              <a:t>Contact </a:t>
            </a:r>
            <a:endParaRPr lang="en-US" dirty="0"/>
          </a:p>
        </p:txBody>
      </p:sp>
      <p:sp>
        <p:nvSpPr>
          <p:cNvPr id="4" name="Rectangle 3"/>
          <p:cNvSpPr/>
          <p:nvPr/>
        </p:nvSpPr>
        <p:spPr>
          <a:xfrm>
            <a:off x="1437280" y="1380529"/>
            <a:ext cx="4302517" cy="1203486"/>
          </a:xfrm>
          <a:prstGeom prst="rect">
            <a:avLst/>
          </a:prstGeom>
        </p:spPr>
        <p:txBody>
          <a:bodyPr wrap="square">
            <a:spAutoFit/>
          </a:bodyPr>
          <a:lstStyle/>
          <a:p>
            <a:r>
              <a:rPr lang="en-US" dirty="0"/>
              <a:t>Meghan </a:t>
            </a:r>
            <a:r>
              <a:rPr lang="en-US" dirty="0" smtClean="0"/>
              <a:t>Hart  </a:t>
            </a:r>
          </a:p>
          <a:p>
            <a:r>
              <a:rPr lang="en-US" dirty="0" smtClean="0"/>
              <a:t>Payroll </a:t>
            </a:r>
            <a:r>
              <a:rPr lang="en-US" dirty="0"/>
              <a:t>Specialist   </a:t>
            </a:r>
            <a:endParaRPr lang="en-US" dirty="0" smtClean="0"/>
          </a:p>
          <a:p>
            <a:r>
              <a:rPr lang="en-US" dirty="0" smtClean="0"/>
              <a:t>Phone: 919-513-7606</a:t>
            </a:r>
          </a:p>
          <a:p>
            <a:r>
              <a:rPr lang="en-US" dirty="0" smtClean="0"/>
              <a:t>Email: meghan_hart@ncsu.edu</a:t>
            </a:r>
            <a:endParaRPr lang="en-US" dirty="0"/>
          </a:p>
        </p:txBody>
      </p:sp>
      <p:sp>
        <p:nvSpPr>
          <p:cNvPr id="6" name="Rectangle 5"/>
          <p:cNvSpPr/>
          <p:nvPr/>
        </p:nvSpPr>
        <p:spPr>
          <a:xfrm>
            <a:off x="1437280" y="4313331"/>
            <a:ext cx="3561424" cy="1200329"/>
          </a:xfrm>
          <a:prstGeom prst="rect">
            <a:avLst/>
          </a:prstGeom>
        </p:spPr>
        <p:txBody>
          <a:bodyPr wrap="square">
            <a:spAutoFit/>
          </a:bodyPr>
          <a:lstStyle/>
          <a:p>
            <a:r>
              <a:rPr lang="en-US" dirty="0" smtClean="0"/>
              <a:t>Regina House </a:t>
            </a:r>
          </a:p>
          <a:p>
            <a:r>
              <a:rPr lang="en-US" dirty="0" smtClean="0"/>
              <a:t>Payroll Manager</a:t>
            </a:r>
          </a:p>
          <a:p>
            <a:r>
              <a:rPr lang="en-US" dirty="0" smtClean="0"/>
              <a:t>Phone: 919-515-4355</a:t>
            </a:r>
          </a:p>
          <a:p>
            <a:r>
              <a:rPr lang="en-US" dirty="0" smtClean="0"/>
              <a:t>Email: rbhouse@ncsu.edu</a:t>
            </a:r>
            <a:endParaRPr lang="en-US" dirty="0"/>
          </a:p>
        </p:txBody>
      </p:sp>
      <p:sp>
        <p:nvSpPr>
          <p:cNvPr id="3" name="TextBox 2"/>
          <p:cNvSpPr txBox="1"/>
          <p:nvPr/>
        </p:nvSpPr>
        <p:spPr>
          <a:xfrm>
            <a:off x="1437280" y="2834474"/>
            <a:ext cx="3648075" cy="1200329"/>
          </a:xfrm>
          <a:prstGeom prst="rect">
            <a:avLst/>
          </a:prstGeom>
          <a:noFill/>
        </p:spPr>
        <p:txBody>
          <a:bodyPr wrap="square" rtlCol="0">
            <a:spAutoFit/>
          </a:bodyPr>
          <a:lstStyle/>
          <a:p>
            <a:r>
              <a:rPr lang="en-US" dirty="0" smtClean="0"/>
              <a:t>Asha Logan </a:t>
            </a:r>
          </a:p>
          <a:p>
            <a:r>
              <a:rPr lang="en-US" dirty="0" smtClean="0"/>
              <a:t>Payroll Specialist </a:t>
            </a:r>
          </a:p>
          <a:p>
            <a:r>
              <a:rPr lang="en-US" dirty="0" smtClean="0"/>
              <a:t>Phone: 919-513-3548</a:t>
            </a:r>
          </a:p>
          <a:p>
            <a:r>
              <a:rPr lang="en-US" dirty="0"/>
              <a:t>Email: arlogan@ncsu.edu </a:t>
            </a:r>
          </a:p>
        </p:txBody>
      </p:sp>
      <p:sp>
        <p:nvSpPr>
          <p:cNvPr id="5" name="TextBox 4"/>
          <p:cNvSpPr txBox="1"/>
          <p:nvPr/>
        </p:nvSpPr>
        <p:spPr>
          <a:xfrm>
            <a:off x="5314950" y="2251867"/>
            <a:ext cx="2895600" cy="2585323"/>
          </a:xfrm>
          <a:prstGeom prst="rect">
            <a:avLst/>
          </a:prstGeom>
          <a:noFill/>
        </p:spPr>
        <p:txBody>
          <a:bodyPr wrap="square" rtlCol="0">
            <a:spAutoFit/>
          </a:bodyPr>
          <a:lstStyle/>
          <a:p>
            <a:r>
              <a:rPr lang="en-US" cap="all" dirty="0"/>
              <a:t>PAYROLL OFFICE</a:t>
            </a:r>
          </a:p>
          <a:p>
            <a:r>
              <a:rPr lang="en-US" dirty="0"/>
              <a:t>1220 Varsity Drive</a:t>
            </a:r>
            <a:br>
              <a:rPr lang="en-US" dirty="0"/>
            </a:br>
            <a:r>
              <a:rPr lang="en-US" dirty="0"/>
              <a:t>Campus Box 7233</a:t>
            </a:r>
            <a:br>
              <a:rPr lang="en-US" dirty="0"/>
            </a:br>
            <a:r>
              <a:rPr lang="en-US" dirty="0"/>
              <a:t>Raleigh, NC </a:t>
            </a:r>
            <a:r>
              <a:rPr lang="en-US" dirty="0" smtClean="0"/>
              <a:t>27695-7233</a:t>
            </a:r>
          </a:p>
          <a:p>
            <a:endParaRPr lang="en-US" dirty="0"/>
          </a:p>
          <a:p>
            <a:r>
              <a:rPr lang="en-US" dirty="0" smtClean="0"/>
              <a:t>919-515-4350</a:t>
            </a:r>
          </a:p>
          <a:p>
            <a:r>
              <a:rPr lang="en-US" dirty="0" smtClean="0"/>
              <a:t>919-515-4320 (Fax)</a:t>
            </a:r>
          </a:p>
          <a:p>
            <a:r>
              <a:rPr lang="en-US" dirty="0" smtClean="0"/>
              <a:t>hrpayroll@ncsu.edu</a:t>
            </a:r>
            <a:r>
              <a:rPr lang="en-US" dirty="0"/>
              <a:t/>
            </a:r>
            <a:br>
              <a:rPr lang="en-US" dirty="0"/>
            </a:br>
            <a:endParaRPr lang="en-US" dirty="0"/>
          </a:p>
        </p:txBody>
      </p:sp>
    </p:spTree>
    <p:extLst>
      <p:ext uri="{BB962C8B-B14F-4D97-AF65-F5344CB8AC3E}">
        <p14:creationId xmlns:p14="http://schemas.microsoft.com/office/powerpoint/2010/main" val="66687419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722312" y="4406900"/>
            <a:ext cx="8293869"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TRANSPORTATION UPDATES</a:t>
            </a:r>
            <a:endParaRPr/>
          </a:p>
        </p:txBody>
      </p:sp>
      <p:sp>
        <p:nvSpPr>
          <p:cNvPr id="86" name="Google Shape;86;p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88888"/>
              </a:buClr>
              <a:buSzPts val="2000"/>
              <a:buNone/>
            </a:pPr>
            <a:r>
              <a:rPr lang="en-US"/>
              <a:t>Demar Bonnemere, Communications Manager</a:t>
            </a:r>
            <a:endParaRPr/>
          </a:p>
          <a:p>
            <a:pPr marL="0" lvl="0" indent="0" algn="l" rtl="0">
              <a:spcBef>
                <a:spcPts val="400"/>
              </a:spcBef>
              <a:spcAft>
                <a:spcPts val="0"/>
              </a:spcAft>
              <a:buClr>
                <a:srgbClr val="888888"/>
              </a:buClr>
              <a:buSzPts val="2000"/>
              <a:buNone/>
            </a:pPr>
            <a:r>
              <a:rPr lang="en-US"/>
              <a:t>Transportation Office</a:t>
            </a:r>
            <a:endParaRPr/>
          </a:p>
        </p:txBody>
      </p:sp>
    </p:spTree>
    <p:extLst>
      <p:ext uri="{BB962C8B-B14F-4D97-AF65-F5344CB8AC3E}">
        <p14:creationId xmlns:p14="http://schemas.microsoft.com/office/powerpoint/2010/main" val="692900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609600" y="533400"/>
            <a:ext cx="7315200" cy="1600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5000"/>
              <a:t>Parking Options</a:t>
            </a:r>
            <a:endParaRPr sz="5000"/>
          </a:p>
        </p:txBody>
      </p:sp>
      <p:sp>
        <p:nvSpPr>
          <p:cNvPr id="92" name="Google Shape;92;p2"/>
          <p:cNvSpPr txBox="1">
            <a:spLocks noGrp="1"/>
          </p:cNvSpPr>
          <p:nvPr>
            <p:ph type="body" idx="1"/>
          </p:nvPr>
        </p:nvSpPr>
        <p:spPr>
          <a:xfrm>
            <a:off x="609600" y="1904650"/>
            <a:ext cx="7543800" cy="2628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US" sz="2000"/>
              <a:t>Graduate Student’s may purchase a permit through ncsu.aimsparking.com starting at 10:00 AM on July 14, 2022. </a:t>
            </a:r>
            <a:endParaRPr/>
          </a:p>
          <a:p>
            <a:pPr marL="342900" lvl="0" indent="-342900" algn="l" rtl="0">
              <a:spcBef>
                <a:spcPts val="400"/>
              </a:spcBef>
              <a:spcAft>
                <a:spcPts val="0"/>
              </a:spcAft>
              <a:buClr>
                <a:schemeClr val="dk1"/>
              </a:buClr>
              <a:buSzPts val="2000"/>
              <a:buChar char="•"/>
            </a:pPr>
            <a:r>
              <a:rPr lang="en-US" sz="2000"/>
              <a:t>Permits are sold on first come first served basis and remain semester based. Fall, Spring, Summer I &amp; II or Full Summer</a:t>
            </a:r>
            <a:endParaRPr/>
          </a:p>
          <a:p>
            <a:pPr marL="342900" lvl="0" indent="-342900" algn="l" rtl="0">
              <a:spcBef>
                <a:spcPts val="400"/>
              </a:spcBef>
              <a:spcAft>
                <a:spcPts val="0"/>
              </a:spcAft>
              <a:buClr>
                <a:schemeClr val="dk1"/>
              </a:buClr>
              <a:buSzPts val="2000"/>
              <a:buChar char="•"/>
            </a:pPr>
            <a:r>
              <a:rPr lang="en-US" sz="2000"/>
              <a:t>Permit Type – “CB” (Centennial Biomedical) – permit is exclusively for Vet School students.</a:t>
            </a:r>
            <a:endParaRPr sz="2000"/>
          </a:p>
          <a:p>
            <a:pPr marL="342900" lvl="0" indent="-342900" algn="l" rtl="0">
              <a:spcBef>
                <a:spcPts val="400"/>
              </a:spcBef>
              <a:spcAft>
                <a:spcPts val="0"/>
              </a:spcAft>
              <a:buClr>
                <a:schemeClr val="dk1"/>
              </a:buClr>
              <a:buSzPts val="2000"/>
              <a:buChar char="•"/>
            </a:pPr>
            <a:r>
              <a:rPr lang="en-US" sz="2000"/>
              <a:t>ES King and Western Manor students may purchase an RH or commuter parking deck permit (CB, CC, CD, DD, and W).</a:t>
            </a:r>
            <a:endParaRPr/>
          </a:p>
          <a:p>
            <a:pPr marL="342900" lvl="0" indent="-342900" algn="l" rtl="0">
              <a:spcBef>
                <a:spcPts val="400"/>
              </a:spcBef>
              <a:spcAft>
                <a:spcPts val="0"/>
              </a:spcAft>
              <a:buClr>
                <a:schemeClr val="dk1"/>
              </a:buClr>
              <a:buSzPts val="2000"/>
              <a:buChar char="•"/>
            </a:pPr>
            <a:r>
              <a:rPr lang="en-US" sz="2000"/>
              <a:t>Dan Allen remains Graduate &amp; Employee only. </a:t>
            </a:r>
            <a:endParaRPr sz="2000"/>
          </a:p>
          <a:p>
            <a:pPr marL="342900" lvl="0" indent="-342900" algn="l" rtl="0">
              <a:spcBef>
                <a:spcPts val="400"/>
              </a:spcBef>
              <a:spcAft>
                <a:spcPts val="0"/>
              </a:spcAft>
              <a:buClr>
                <a:schemeClr val="dk1"/>
              </a:buClr>
              <a:buSzPts val="2000"/>
              <a:buChar char="•"/>
            </a:pPr>
            <a:r>
              <a:rPr lang="en-US" sz="2000"/>
              <a:t>Park &amp; Ride Lots</a:t>
            </a:r>
            <a:endParaRPr sz="2000"/>
          </a:p>
          <a:p>
            <a:pPr marL="742950" lvl="1" indent="-298450" algn="l" rtl="0">
              <a:spcBef>
                <a:spcPts val="400"/>
              </a:spcBef>
              <a:spcAft>
                <a:spcPts val="0"/>
              </a:spcAft>
              <a:buSzPts val="2000"/>
              <a:buChar char="–"/>
            </a:pPr>
            <a:r>
              <a:rPr lang="en-US" sz="2000"/>
              <a:t>Spring Hill, Carter-Finley, Food Lion on Avent Ferry</a:t>
            </a:r>
            <a:endParaRPr sz="2000"/>
          </a:p>
          <a:p>
            <a:pPr marL="742950" lvl="1" indent="-298450" algn="l" rtl="0">
              <a:spcBef>
                <a:spcPts val="400"/>
              </a:spcBef>
              <a:spcAft>
                <a:spcPts val="0"/>
              </a:spcAft>
              <a:buSzPts val="2000"/>
              <a:buChar char="–"/>
            </a:pPr>
            <a:r>
              <a:rPr lang="en-US" sz="2000"/>
              <a:t>Must register for a free permit</a:t>
            </a:r>
            <a:endParaRPr sz="2000"/>
          </a:p>
          <a:p>
            <a:pPr marL="342900" lvl="0" indent="-355600" algn="l" rtl="0">
              <a:lnSpc>
                <a:spcPct val="115000"/>
              </a:lnSpc>
              <a:spcBef>
                <a:spcPts val="0"/>
              </a:spcBef>
              <a:spcAft>
                <a:spcPts val="0"/>
              </a:spcAft>
              <a:buSzPts val="2000"/>
              <a:buChar char="•"/>
            </a:pPr>
            <a:r>
              <a:rPr lang="en-US" sz="2000"/>
              <a:t>To see where you permit is valid view our interactive parking map at </a:t>
            </a:r>
            <a:r>
              <a:rPr lang="en-US" sz="2000" u="sng">
                <a:solidFill>
                  <a:schemeClr val="hlink"/>
                </a:solidFill>
                <a:hlinkClick r:id="rId3"/>
              </a:rPr>
              <a:t>go.ncsu.edu/interactiveparkingmap</a:t>
            </a:r>
            <a:endParaRPr sz="2000"/>
          </a:p>
        </p:txBody>
      </p:sp>
    </p:spTree>
    <p:extLst>
      <p:ext uri="{BB962C8B-B14F-4D97-AF65-F5344CB8AC3E}">
        <p14:creationId xmlns:p14="http://schemas.microsoft.com/office/powerpoint/2010/main" val="3607463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57200" y="689098"/>
            <a:ext cx="8229600" cy="1068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Commuter 2-Year Parking Permit Rates</a:t>
            </a:r>
            <a:endParaRPr/>
          </a:p>
        </p:txBody>
      </p:sp>
      <p:graphicFrame>
        <p:nvGraphicFramePr>
          <p:cNvPr id="98" name="Google Shape;98;p3"/>
          <p:cNvGraphicFramePr/>
          <p:nvPr/>
        </p:nvGraphicFramePr>
        <p:xfrm>
          <a:off x="518746" y="1968500"/>
          <a:ext cx="8229600" cy="4079350"/>
        </p:xfrm>
        <a:graphic>
          <a:graphicData uri="http://schemas.openxmlformats.org/drawingml/2006/table">
            <a:tbl>
              <a:tblPr firstRow="1" bandRow="1">
                <a:gradFill>
                  <a:gsLst>
                    <a:gs pos="0">
                      <a:srgbClr val="DAFEA4"/>
                    </a:gs>
                    <a:gs pos="35000">
                      <a:srgbClr val="E3FEBF"/>
                    </a:gs>
                    <a:gs pos="100000">
                      <a:srgbClr val="F4FEE6"/>
                    </a:gs>
                  </a:gsLst>
                  <a:lin ang="16200000" scaled="0"/>
                </a:gradFil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u="none" strike="noStrike" cap="none">
                          <a:solidFill>
                            <a:schemeClr val="dk1"/>
                          </a:solidFill>
                        </a:rPr>
                        <a:t>PERMIT TYPE</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COST – 20</a:t>
                      </a:r>
                      <a:r>
                        <a:rPr lang="en-US" sz="1800">
                          <a:solidFill>
                            <a:schemeClr val="dk1"/>
                          </a:solidFill>
                        </a:rPr>
                        <a:t>21</a:t>
                      </a:r>
                      <a:r>
                        <a:rPr lang="en-US" sz="1800" u="none" strike="noStrike" cap="none">
                          <a:solidFill>
                            <a:schemeClr val="dk1"/>
                          </a:solidFill>
                        </a:rPr>
                        <a:t>/202</a:t>
                      </a:r>
                      <a:r>
                        <a:rPr lang="en-US" sz="1800">
                          <a:solidFill>
                            <a:schemeClr val="dk1"/>
                          </a:solidFill>
                        </a:rPr>
                        <a:t>2</a:t>
                      </a:r>
                      <a:endParaRPr sz="1800" u="none" strike="noStrike" cap="none">
                        <a:solidFill>
                          <a:schemeClr val="dk1"/>
                        </a:solidFill>
                      </a:endParaRPr>
                    </a:p>
                  </a:txBody>
                  <a:tcPr marL="91450" marR="91450" marT="45725" marB="45725">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chemeClr val="dk1"/>
                          </a:solidFill>
                        </a:rPr>
                        <a:t>COST – 202</a:t>
                      </a:r>
                      <a:r>
                        <a:rPr lang="en-US" sz="1800">
                          <a:solidFill>
                            <a:schemeClr val="dk1"/>
                          </a:solidFill>
                        </a:rPr>
                        <a:t>2</a:t>
                      </a:r>
                      <a:r>
                        <a:rPr lang="en-US" sz="1800" u="none" strike="noStrike" cap="none">
                          <a:solidFill>
                            <a:schemeClr val="dk1"/>
                          </a:solidFill>
                        </a:rPr>
                        <a:t>/202</a:t>
                      </a:r>
                      <a:r>
                        <a:rPr lang="en-US" sz="1800">
                          <a:solidFill>
                            <a:schemeClr val="dk1"/>
                          </a:solidFill>
                        </a:rPr>
                        <a:t>3</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CC</a:t>
                      </a:r>
                      <a:endParaRPr/>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CD</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DD</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CB</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F</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$185</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$185</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L</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$80</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$80</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V</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$105</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$105</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W</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$210</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US" sz="1800"/>
                        <a:t>Summer Session 1 &amp; 2</a:t>
                      </a:r>
                      <a:endParaRPr sz="1800"/>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$50</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$50</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US" sz="1800"/>
                        <a:t>Summer Full</a:t>
                      </a:r>
                      <a:endParaRPr/>
                    </a:p>
                  </a:txBody>
                  <a:tcPr marL="91450" marR="91450" marT="45725" marB="45725">
                    <a:lnR w="9525" cap="flat" cmpd="sng">
                      <a:solidFill>
                        <a:schemeClr val="accent3"/>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a:t>$75</a:t>
                      </a:r>
                      <a:endParaRPr sz="1800"/>
                    </a:p>
                  </a:txBody>
                  <a:tcPr marL="91450" marR="91450" marT="45725" marB="457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$75</a:t>
                      </a:r>
                      <a:endParaRPr sz="1800"/>
                    </a:p>
                  </a:txBody>
                  <a:tcPr marL="91450" marR="91450" marT="45725" marB="457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0721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2923eb14e9_0_0"/>
          <p:cNvSpPr txBox="1"/>
          <p:nvPr/>
        </p:nvSpPr>
        <p:spPr>
          <a:xfrm>
            <a:off x="637350" y="657225"/>
            <a:ext cx="7869300" cy="934800"/>
          </a:xfrm>
          <a:prstGeom prst="rect">
            <a:avLst/>
          </a:prstGeom>
          <a:noFill/>
          <a:ln>
            <a:noFill/>
          </a:ln>
        </p:spPr>
        <p:txBody>
          <a:bodyPr spcFirstLastPara="1" wrap="square" lIns="182850" tIns="182850" rIns="182850" bIns="182850" anchor="t" anchorCtr="0">
            <a:noAutofit/>
          </a:bodyPr>
          <a:lstStyle/>
          <a:p>
            <a:pPr marL="0" lvl="0" indent="0" algn="ctr" rtl="0">
              <a:spcBef>
                <a:spcPts val="0"/>
              </a:spcBef>
              <a:spcAft>
                <a:spcPts val="0"/>
              </a:spcAft>
              <a:buNone/>
            </a:pPr>
            <a:r>
              <a:rPr lang="en-US" sz="5000"/>
              <a:t>HOW TO CONTACT US</a:t>
            </a:r>
            <a:endParaRPr sz="5000"/>
          </a:p>
        </p:txBody>
      </p:sp>
      <p:sp>
        <p:nvSpPr>
          <p:cNvPr id="104" name="Google Shape;104;g12923eb14e9_0_0"/>
          <p:cNvSpPr txBox="1"/>
          <p:nvPr/>
        </p:nvSpPr>
        <p:spPr>
          <a:xfrm>
            <a:off x="228925" y="1811900"/>
            <a:ext cx="8489400" cy="4732200"/>
          </a:xfrm>
          <a:prstGeom prst="rect">
            <a:avLst/>
          </a:prstGeom>
          <a:noFill/>
          <a:ln>
            <a:noFill/>
          </a:ln>
        </p:spPr>
        <p:txBody>
          <a:bodyPr spcFirstLastPara="1" wrap="square" lIns="182850" tIns="182850" rIns="182850" bIns="182850" anchor="t" anchorCtr="0">
            <a:noAutofit/>
          </a:bodyPr>
          <a:lstStyle/>
          <a:p>
            <a:pPr marL="0" lvl="0" indent="0" algn="ctr" rtl="0">
              <a:spcBef>
                <a:spcPts val="0"/>
              </a:spcBef>
              <a:spcAft>
                <a:spcPts val="0"/>
              </a:spcAft>
              <a:buNone/>
            </a:pPr>
            <a:r>
              <a:rPr lang="en-US" sz="2500"/>
              <a:t>Phone: </a:t>
            </a:r>
            <a:endParaRPr sz="2500"/>
          </a:p>
          <a:p>
            <a:pPr marL="0" lvl="0" indent="0" algn="ctr" rtl="0">
              <a:spcBef>
                <a:spcPts val="0"/>
              </a:spcBef>
              <a:spcAft>
                <a:spcPts val="0"/>
              </a:spcAft>
              <a:buNone/>
            </a:pPr>
            <a:r>
              <a:rPr lang="en-US" sz="2500"/>
              <a:t>919-515-3424</a:t>
            </a:r>
            <a:endParaRPr sz="2500"/>
          </a:p>
          <a:p>
            <a:pPr marL="0" lvl="0" indent="0" algn="ctr" rtl="0">
              <a:spcBef>
                <a:spcPts val="0"/>
              </a:spcBef>
              <a:spcAft>
                <a:spcPts val="0"/>
              </a:spcAft>
              <a:buNone/>
            </a:pPr>
            <a:endParaRPr sz="2500"/>
          </a:p>
          <a:p>
            <a:pPr marL="0" lvl="0" indent="0" algn="ctr" rtl="0">
              <a:spcBef>
                <a:spcPts val="0"/>
              </a:spcBef>
              <a:spcAft>
                <a:spcPts val="0"/>
              </a:spcAft>
              <a:buNone/>
            </a:pPr>
            <a:r>
              <a:rPr lang="en-US" sz="2500"/>
              <a:t>Email: </a:t>
            </a:r>
            <a:endParaRPr sz="2500"/>
          </a:p>
          <a:p>
            <a:pPr marL="0" lvl="0" indent="0" algn="ctr" rtl="0">
              <a:spcBef>
                <a:spcPts val="0"/>
              </a:spcBef>
              <a:spcAft>
                <a:spcPts val="0"/>
              </a:spcAft>
              <a:buNone/>
            </a:pPr>
            <a:r>
              <a:rPr lang="en-US" sz="2500" u="sng">
                <a:solidFill>
                  <a:srgbClr val="C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ncsu-transportation@ncsu.edu</a:t>
            </a:r>
            <a:endParaRPr sz="2500">
              <a:solidFill>
                <a:srgbClr val="C00000"/>
              </a:solidFill>
            </a:endParaRPr>
          </a:p>
          <a:p>
            <a:pPr marL="0" lvl="0" indent="0" algn="ctr" rtl="0">
              <a:spcBef>
                <a:spcPts val="0"/>
              </a:spcBef>
              <a:spcAft>
                <a:spcPts val="0"/>
              </a:spcAft>
              <a:buNone/>
            </a:pPr>
            <a:endParaRPr sz="2500"/>
          </a:p>
          <a:p>
            <a:pPr marL="0" lvl="0" indent="0" algn="ctr" rtl="0">
              <a:spcBef>
                <a:spcPts val="0"/>
              </a:spcBef>
              <a:spcAft>
                <a:spcPts val="0"/>
              </a:spcAft>
              <a:buNone/>
            </a:pPr>
            <a:r>
              <a:rPr lang="en-US" sz="2500"/>
              <a:t>Twitter: </a:t>
            </a:r>
            <a:endParaRPr sz="2500"/>
          </a:p>
          <a:p>
            <a:pPr marL="0" lvl="0" indent="0" algn="ctr" rtl="0">
              <a:spcBef>
                <a:spcPts val="0"/>
              </a:spcBef>
              <a:spcAft>
                <a:spcPts val="0"/>
              </a:spcAft>
              <a:buNone/>
            </a:pPr>
            <a:r>
              <a:rPr lang="en-US" sz="2500"/>
              <a:t>@NCStateTranspo (Transportation Dept.)</a:t>
            </a:r>
            <a:endParaRPr sz="2500"/>
          </a:p>
          <a:p>
            <a:pPr marL="0" lvl="0" indent="0" algn="ctr" rtl="0">
              <a:spcBef>
                <a:spcPts val="0"/>
              </a:spcBef>
              <a:spcAft>
                <a:spcPts val="0"/>
              </a:spcAft>
              <a:buNone/>
            </a:pPr>
            <a:r>
              <a:rPr lang="en-US" sz="2500"/>
              <a:t>@NCSUWolfline (Wolfline)</a:t>
            </a:r>
            <a:endParaRPr sz="2500"/>
          </a:p>
          <a:p>
            <a:pPr marL="0" lvl="0" indent="0" algn="ctr" rtl="0">
              <a:spcBef>
                <a:spcPts val="0"/>
              </a:spcBef>
              <a:spcAft>
                <a:spcPts val="0"/>
              </a:spcAft>
              <a:buNone/>
            </a:pPr>
            <a:r>
              <a:rPr lang="en-US" sz="2500"/>
              <a:t>@NCSUWolftrails (Wolftrails)</a:t>
            </a:r>
            <a:endParaRPr sz="2500"/>
          </a:p>
        </p:txBody>
      </p:sp>
      <p:pic>
        <p:nvPicPr>
          <p:cNvPr id="105" name="Google Shape;105;g12923eb14e9_0_0"/>
          <p:cNvPicPr preferRelativeResize="0"/>
          <p:nvPr/>
        </p:nvPicPr>
        <p:blipFill>
          <a:blip r:embed="rId4">
            <a:alphaModFix/>
          </a:blip>
          <a:stretch>
            <a:fillRect/>
          </a:stretch>
        </p:blipFill>
        <p:spPr>
          <a:xfrm>
            <a:off x="1190025" y="3370475"/>
            <a:ext cx="766250" cy="766250"/>
          </a:xfrm>
          <a:prstGeom prst="rect">
            <a:avLst/>
          </a:prstGeom>
          <a:noFill/>
          <a:ln>
            <a:noFill/>
          </a:ln>
        </p:spPr>
      </p:pic>
      <p:pic>
        <p:nvPicPr>
          <p:cNvPr id="106" name="Google Shape;106;g12923eb14e9_0_0"/>
          <p:cNvPicPr preferRelativeResize="0"/>
          <p:nvPr/>
        </p:nvPicPr>
        <p:blipFill>
          <a:blip r:embed="rId5">
            <a:alphaModFix/>
          </a:blip>
          <a:stretch>
            <a:fillRect/>
          </a:stretch>
        </p:blipFill>
        <p:spPr>
          <a:xfrm>
            <a:off x="5745400" y="2181725"/>
            <a:ext cx="1094650" cy="766251"/>
          </a:xfrm>
          <a:prstGeom prst="rect">
            <a:avLst/>
          </a:prstGeom>
          <a:noFill/>
          <a:ln>
            <a:noFill/>
          </a:ln>
        </p:spPr>
      </p:pic>
      <p:pic>
        <p:nvPicPr>
          <p:cNvPr id="107" name="Google Shape;107;g12923eb14e9_0_0"/>
          <p:cNvPicPr preferRelativeResize="0"/>
          <p:nvPr/>
        </p:nvPicPr>
        <p:blipFill>
          <a:blip r:embed="rId6">
            <a:alphaModFix/>
          </a:blip>
          <a:stretch>
            <a:fillRect/>
          </a:stretch>
        </p:blipFill>
        <p:spPr>
          <a:xfrm>
            <a:off x="7419375" y="4816975"/>
            <a:ext cx="855025" cy="855000"/>
          </a:xfrm>
          <a:prstGeom prst="rect">
            <a:avLst/>
          </a:prstGeom>
          <a:noFill/>
          <a:ln>
            <a:noFill/>
          </a:ln>
        </p:spPr>
      </p:pic>
    </p:spTree>
    <p:extLst>
      <p:ext uri="{BB962C8B-B14F-4D97-AF65-F5344CB8AC3E}">
        <p14:creationId xmlns:p14="http://schemas.microsoft.com/office/powerpoint/2010/main" val="44211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722300" y="1962650"/>
            <a:ext cx="8293800" cy="1308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INTERNATIONAL EMPLOYMENT, I-9s AND E-VERIFY</a:t>
            </a:r>
            <a:endParaRPr/>
          </a:p>
        </p:txBody>
      </p:sp>
      <p:sp>
        <p:nvSpPr>
          <p:cNvPr id="86" name="Google Shape;86;p1"/>
          <p:cNvSpPr txBox="1">
            <a:spLocks noGrp="1"/>
          </p:cNvSpPr>
          <p:nvPr>
            <p:ph type="body" idx="1"/>
          </p:nvPr>
        </p:nvSpPr>
        <p:spPr>
          <a:xfrm>
            <a:off x="722325" y="4254400"/>
            <a:ext cx="7772400" cy="1196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888888"/>
              </a:buClr>
              <a:buSzPts val="2000"/>
              <a:buNone/>
            </a:pPr>
            <a:r>
              <a:rPr lang="en-US"/>
              <a:t>Jill Blitstein, International Employment Manager</a:t>
            </a:r>
            <a:endParaRPr/>
          </a:p>
          <a:p>
            <a:pPr marL="0" lvl="0" indent="0" algn="l" rtl="0">
              <a:lnSpc>
                <a:spcPct val="100000"/>
              </a:lnSpc>
              <a:spcBef>
                <a:spcPts val="400"/>
              </a:spcBef>
              <a:spcAft>
                <a:spcPts val="0"/>
              </a:spcAft>
              <a:buClr>
                <a:srgbClr val="888888"/>
              </a:buClr>
              <a:buSzPts val="2000"/>
              <a:buNone/>
            </a:pPr>
            <a:r>
              <a:rPr lang="en-US"/>
              <a:t>Bernadette Clarke, I-9 Program Coordinator</a:t>
            </a:r>
            <a:endParaRPr/>
          </a:p>
          <a:p>
            <a:pPr marL="0" lvl="0" indent="0" algn="l" rtl="0">
              <a:lnSpc>
                <a:spcPct val="100000"/>
              </a:lnSpc>
              <a:spcBef>
                <a:spcPts val="400"/>
              </a:spcBef>
              <a:spcAft>
                <a:spcPts val="0"/>
              </a:spcAft>
              <a:buClr>
                <a:srgbClr val="888888"/>
              </a:buClr>
              <a:buSzPts val="2000"/>
              <a:buNone/>
            </a:pPr>
            <a:endParaRPr/>
          </a:p>
          <a:p>
            <a:pPr marL="0" lvl="0" indent="0" algn="l" rtl="0">
              <a:lnSpc>
                <a:spcPct val="100000"/>
              </a:lnSpc>
              <a:spcBef>
                <a:spcPts val="400"/>
              </a:spcBef>
              <a:spcAft>
                <a:spcPts val="0"/>
              </a:spcAft>
              <a:buClr>
                <a:srgbClr val="888888"/>
              </a:buClr>
              <a:buSzPts val="2000"/>
              <a:buNone/>
            </a:pPr>
            <a:r>
              <a:rPr lang="en-US"/>
              <a:t>June 3, 2022</a:t>
            </a:r>
            <a:endParaRPr/>
          </a:p>
        </p:txBody>
      </p:sp>
    </p:spTree>
    <p:extLst>
      <p:ext uri="{BB962C8B-B14F-4D97-AF65-F5344CB8AC3E}">
        <p14:creationId xmlns:p14="http://schemas.microsoft.com/office/powerpoint/2010/main" val="2911343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International Employment</a:t>
            </a:r>
            <a:endParaRPr/>
          </a:p>
        </p:txBody>
      </p:sp>
      <p:sp>
        <p:nvSpPr>
          <p:cNvPr id="92" name="Google Shape;92;p2"/>
          <p:cNvSpPr txBox="1">
            <a:spLocks noGrp="1"/>
          </p:cNvSpPr>
          <p:nvPr>
            <p:ph type="body" idx="1"/>
          </p:nvPr>
        </p:nvSpPr>
        <p:spPr>
          <a:xfrm>
            <a:off x="457200" y="2172749"/>
            <a:ext cx="8229600" cy="395341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en-US" sz="2800"/>
              <a:t>What we do:</a:t>
            </a:r>
            <a:endParaRPr/>
          </a:p>
          <a:p>
            <a:pPr marL="742950" lvl="1" indent="-285750" algn="l" rtl="0">
              <a:lnSpc>
                <a:spcPct val="100000"/>
              </a:lnSpc>
              <a:spcBef>
                <a:spcPts val="480"/>
              </a:spcBef>
              <a:spcAft>
                <a:spcPts val="0"/>
              </a:spcAft>
              <a:buClr>
                <a:schemeClr val="dk1"/>
              </a:buClr>
              <a:buSzPts val="2400"/>
              <a:buChar char="–"/>
            </a:pPr>
            <a:r>
              <a:rPr lang="en-US"/>
              <a:t>Obtain nonimmigrant (temporary) status for faculty, staff or postdocs: H-1B, TN, E-3, O-1</a:t>
            </a:r>
            <a:endParaRPr/>
          </a:p>
          <a:p>
            <a:pPr marL="742950" lvl="1" indent="-285750" algn="l" rtl="0">
              <a:lnSpc>
                <a:spcPct val="100000"/>
              </a:lnSpc>
              <a:spcBef>
                <a:spcPts val="480"/>
              </a:spcBef>
              <a:spcAft>
                <a:spcPts val="0"/>
              </a:spcAft>
              <a:buClr>
                <a:schemeClr val="dk1"/>
              </a:buClr>
              <a:buSzPts val="2400"/>
              <a:buChar char="–"/>
            </a:pPr>
            <a:r>
              <a:rPr lang="en-US"/>
              <a:t>Obtain immigrant (permanent) status via employment sponsorship for faculty or staff employees to get permanent residence (“green card”)</a:t>
            </a:r>
            <a:endParaRPr/>
          </a:p>
          <a:p>
            <a:pPr marL="1143000" lvl="2" indent="-228600" algn="l" rtl="0">
              <a:lnSpc>
                <a:spcPct val="100000"/>
              </a:lnSpc>
              <a:spcBef>
                <a:spcPts val="400"/>
              </a:spcBef>
              <a:spcAft>
                <a:spcPts val="0"/>
              </a:spcAft>
              <a:buClr>
                <a:schemeClr val="dk1"/>
              </a:buClr>
              <a:buSzPts val="2000"/>
              <a:buChar char="•"/>
            </a:pPr>
            <a:r>
              <a:rPr lang="en-US" sz="2000"/>
              <a:t>NC State cannot sponsor postdocs for green cards</a:t>
            </a:r>
            <a:endParaRPr/>
          </a:p>
          <a:p>
            <a:pPr marL="914400" lvl="0" indent="0" algn="l" rtl="0">
              <a:lnSpc>
                <a:spcPct val="100000"/>
              </a:lnSpc>
              <a:spcBef>
                <a:spcPts val="480"/>
              </a:spcBef>
              <a:spcAft>
                <a:spcPts val="0"/>
              </a:spcAft>
              <a:buNone/>
            </a:pPr>
            <a:endParaRPr/>
          </a:p>
        </p:txBody>
      </p:sp>
    </p:spTree>
    <p:extLst>
      <p:ext uri="{BB962C8B-B14F-4D97-AF65-F5344CB8AC3E}">
        <p14:creationId xmlns:p14="http://schemas.microsoft.com/office/powerpoint/2010/main" val="2759417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International Employment</a:t>
            </a:r>
            <a:endParaRPr/>
          </a:p>
        </p:txBody>
      </p:sp>
      <p:sp>
        <p:nvSpPr>
          <p:cNvPr id="98" name="Google Shape;98;p3"/>
          <p:cNvSpPr txBox="1">
            <a:spLocks noGrp="1"/>
          </p:cNvSpPr>
          <p:nvPr>
            <p:ph type="body" idx="1"/>
          </p:nvPr>
        </p:nvSpPr>
        <p:spPr>
          <a:xfrm>
            <a:off x="457200" y="1968500"/>
            <a:ext cx="8229600" cy="4157664"/>
          </a:xfrm>
          <a:prstGeom prst="rect">
            <a:avLst/>
          </a:prstGeom>
          <a:noFill/>
          <a:ln>
            <a:noFill/>
          </a:ln>
        </p:spPr>
        <p:txBody>
          <a:bodyPr spcFirstLastPara="1" wrap="square" lIns="91425" tIns="45700" rIns="91425" bIns="45700" anchor="t" anchorCtr="0">
            <a:noAutofit/>
          </a:bodyPr>
          <a:lstStyle/>
          <a:p>
            <a:pPr marL="685800" lvl="0" indent="-342900" algn="l" rtl="0">
              <a:lnSpc>
                <a:spcPct val="80000"/>
              </a:lnSpc>
              <a:spcBef>
                <a:spcPts val="0"/>
              </a:spcBef>
              <a:spcAft>
                <a:spcPts val="0"/>
              </a:spcAft>
              <a:buClr>
                <a:schemeClr val="dk1"/>
              </a:buClr>
              <a:buSzPts val="2400"/>
              <a:buChar char="•"/>
            </a:pPr>
            <a:r>
              <a:rPr lang="en-US">
                <a:latin typeface="Arial"/>
                <a:ea typeface="Arial"/>
                <a:cs typeface="Arial"/>
                <a:sym typeface="Arial"/>
              </a:rPr>
              <a:t>Common HR employment issues for foreign national graduate students in F-1 status:</a:t>
            </a:r>
            <a:endParaRPr/>
          </a:p>
          <a:p>
            <a:pPr marL="1085850" lvl="1" indent="-285750" algn="l" rtl="0">
              <a:lnSpc>
                <a:spcPct val="80000"/>
              </a:lnSpc>
              <a:spcBef>
                <a:spcPts val="400"/>
              </a:spcBef>
              <a:spcAft>
                <a:spcPts val="0"/>
              </a:spcAft>
              <a:buClr>
                <a:schemeClr val="dk1"/>
              </a:buClr>
              <a:buSzPts val="2000"/>
              <a:buChar char="–"/>
            </a:pPr>
            <a:r>
              <a:rPr lang="en-US" sz="2000"/>
              <a:t>After graduation and after F-1 I-20 immigration document has expired, student cannot continue to work unless they have a valid EAD (employment card) in-hand</a:t>
            </a:r>
            <a:endParaRPr/>
          </a:p>
          <a:p>
            <a:pPr marL="1485900" lvl="2" indent="-228600" algn="l" rtl="0">
              <a:lnSpc>
                <a:spcPct val="80000"/>
              </a:lnSpc>
              <a:spcBef>
                <a:spcPts val="360"/>
              </a:spcBef>
              <a:spcAft>
                <a:spcPts val="0"/>
              </a:spcAft>
              <a:buClr>
                <a:schemeClr val="dk1"/>
              </a:buClr>
              <a:buSzPts val="1800"/>
              <a:buChar char="•"/>
            </a:pPr>
            <a:r>
              <a:rPr lang="en-US"/>
              <a:t>This may lead to gap in employment between I-20 end date and date student receives EAD card in mail</a:t>
            </a:r>
            <a:endParaRPr/>
          </a:p>
          <a:p>
            <a:pPr marL="1485900" lvl="2" indent="-228600" algn="l" rtl="0">
              <a:lnSpc>
                <a:spcPct val="80000"/>
              </a:lnSpc>
              <a:spcBef>
                <a:spcPts val="360"/>
              </a:spcBef>
              <a:spcAft>
                <a:spcPts val="0"/>
              </a:spcAft>
              <a:buClr>
                <a:schemeClr val="dk1"/>
              </a:buClr>
              <a:buSzPts val="1800"/>
              <a:buChar char="•"/>
            </a:pPr>
            <a:r>
              <a:rPr lang="en-US"/>
              <a:t>Student cannot work even if EAD card is in-hand </a:t>
            </a:r>
            <a:r>
              <a:rPr lang="en-US" i="1" u="sng"/>
              <a:t>IF</a:t>
            </a:r>
            <a:r>
              <a:rPr lang="en-US"/>
              <a:t> the start date on the card is a future date</a:t>
            </a:r>
            <a:endParaRPr/>
          </a:p>
          <a:p>
            <a:pPr marL="1485900" lvl="2" indent="-228600" algn="l" rtl="0">
              <a:lnSpc>
                <a:spcPct val="80000"/>
              </a:lnSpc>
              <a:spcBef>
                <a:spcPts val="360"/>
              </a:spcBef>
              <a:spcAft>
                <a:spcPts val="0"/>
              </a:spcAft>
              <a:buClr>
                <a:schemeClr val="dk1"/>
              </a:buClr>
              <a:buSzPts val="1800"/>
              <a:buChar char="•"/>
            </a:pPr>
            <a:r>
              <a:rPr lang="en-US"/>
              <a:t>No “volunteering” during this period – violation of university guidelines regarding unpaid work</a:t>
            </a:r>
            <a:endParaRPr/>
          </a:p>
          <a:p>
            <a:pPr marL="1085850" lvl="1" indent="-285750" algn="l" rtl="0">
              <a:lnSpc>
                <a:spcPct val="80000"/>
              </a:lnSpc>
              <a:spcBef>
                <a:spcPts val="400"/>
              </a:spcBef>
              <a:spcAft>
                <a:spcPts val="0"/>
              </a:spcAft>
              <a:buClr>
                <a:schemeClr val="dk1"/>
              </a:buClr>
              <a:buSzPts val="2000"/>
              <a:buChar char="–"/>
            </a:pPr>
            <a:r>
              <a:rPr lang="en-US" sz="2000"/>
              <a:t>Program end date on the I-20 form is the end date for employment authorization and is the date HR is tracking</a:t>
            </a:r>
            <a:endParaRPr/>
          </a:p>
          <a:p>
            <a:pPr marL="1485900" lvl="2" indent="-228600" algn="l" rtl="0">
              <a:lnSpc>
                <a:spcPct val="80000"/>
              </a:lnSpc>
              <a:spcBef>
                <a:spcPts val="360"/>
              </a:spcBef>
              <a:spcAft>
                <a:spcPts val="0"/>
              </a:spcAft>
              <a:buClr>
                <a:schemeClr val="dk1"/>
              </a:buClr>
              <a:buSzPts val="1800"/>
              <a:buChar char="•"/>
            </a:pPr>
            <a:r>
              <a:rPr lang="en-US"/>
              <a:t>If I-20 date changes, unit needs to complete an updated I-9 form with student, to track new employment end date</a:t>
            </a:r>
            <a:endParaRPr/>
          </a:p>
          <a:p>
            <a:pPr marL="800100" lvl="1" indent="0" algn="l" rtl="0">
              <a:lnSpc>
                <a:spcPct val="80000"/>
              </a:lnSpc>
              <a:spcBef>
                <a:spcPts val="400"/>
              </a:spcBef>
              <a:spcAft>
                <a:spcPts val="0"/>
              </a:spcAft>
              <a:buClr>
                <a:schemeClr val="dk1"/>
              </a:buClr>
              <a:buSzPts val="2000"/>
              <a:buNone/>
            </a:pPr>
            <a:endParaRPr sz="2000">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None/>
            </a:pPr>
            <a:endParaRPr/>
          </a:p>
        </p:txBody>
      </p:sp>
    </p:spTree>
    <p:extLst>
      <p:ext uri="{BB962C8B-B14F-4D97-AF65-F5344CB8AC3E}">
        <p14:creationId xmlns:p14="http://schemas.microsoft.com/office/powerpoint/2010/main" val="65273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Contact  </a:t>
            </a:r>
            <a:r>
              <a:rPr lang="en-US" sz="2000">
                <a:solidFill>
                  <a:schemeClr val="lt1"/>
                </a:solidFill>
                <a:latin typeface="Arial"/>
                <a:ea typeface="Arial"/>
                <a:cs typeface="Arial"/>
                <a:sym typeface="Arial"/>
              </a:rPr>
              <a:t>●  Vanessa Doriott Anderson  ●  919.515.8676  ●  vkdoriot@ncsu.edu</a:t>
            </a:r>
            <a:endParaRPr sz="2000">
              <a:solidFill>
                <a:schemeClr val="lt1"/>
              </a:solidFill>
              <a:latin typeface="Arial"/>
              <a:ea typeface="Arial"/>
              <a:cs typeface="Arial"/>
              <a:sym typeface="Arial"/>
            </a:endParaRPr>
          </a:p>
        </p:txBody>
      </p:sp>
      <p:sp>
        <p:nvSpPr>
          <p:cNvPr id="108" name="Google Shape;108;p4"/>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Updates on New TA Workshop (2022)</a:t>
            </a:r>
            <a:endParaRPr/>
          </a:p>
        </p:txBody>
      </p:sp>
      <p:sp>
        <p:nvSpPr>
          <p:cNvPr id="109" name="Google Shape;109;p4"/>
          <p:cNvSpPr txBox="1">
            <a:spLocks noGrp="1"/>
          </p:cNvSpPr>
          <p:nvPr>
            <p:ph type="body" idx="1"/>
          </p:nvPr>
        </p:nvSpPr>
        <p:spPr>
          <a:xfrm>
            <a:off x="457200" y="1968499"/>
            <a:ext cx="8229600" cy="43601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a:t>In person at McKimmon (Friday, Aug. 12)</a:t>
            </a:r>
            <a:endParaRPr/>
          </a:p>
          <a:p>
            <a:pPr marL="342900" lvl="0" indent="-342900" algn="l" rtl="0">
              <a:spcBef>
                <a:spcPts val="480"/>
              </a:spcBef>
              <a:spcAft>
                <a:spcPts val="0"/>
              </a:spcAft>
              <a:buClr>
                <a:schemeClr val="dk1"/>
              </a:buClr>
              <a:buSzPts val="2400"/>
              <a:buChar char="•"/>
            </a:pPr>
            <a:r>
              <a:rPr lang="en-US"/>
              <a:t>Plenary recording still available from last year</a:t>
            </a:r>
            <a:endParaRPr/>
          </a:p>
          <a:p>
            <a:pPr marL="342900" lvl="0" indent="-342900" algn="l" rtl="0">
              <a:spcBef>
                <a:spcPts val="480"/>
              </a:spcBef>
              <a:spcAft>
                <a:spcPts val="0"/>
              </a:spcAft>
              <a:buClr>
                <a:schemeClr val="dk1"/>
              </a:buClr>
              <a:buSzPts val="2400"/>
              <a:buChar char="•"/>
            </a:pPr>
            <a:r>
              <a:rPr lang="en-US"/>
              <a:t>One full day of programming with morning plenary and afternoon breakouts</a:t>
            </a:r>
            <a:endParaRPr/>
          </a:p>
          <a:p>
            <a:pPr marL="342900" lvl="0" indent="-342900" algn="l" rtl="0">
              <a:spcBef>
                <a:spcPts val="480"/>
              </a:spcBef>
              <a:spcAft>
                <a:spcPts val="0"/>
              </a:spcAft>
              <a:buClr>
                <a:schemeClr val="dk1"/>
              </a:buClr>
              <a:buSzPts val="2400"/>
              <a:buChar char="•"/>
            </a:pPr>
            <a:r>
              <a:rPr lang="en-US"/>
              <a:t>Priority is new TAs but all are welcome to attend</a:t>
            </a:r>
            <a:endParaRPr/>
          </a:p>
          <a:p>
            <a:pPr marL="342900" lvl="0" indent="-342900" algn="l" rtl="0">
              <a:spcBef>
                <a:spcPts val="480"/>
              </a:spcBef>
              <a:spcAft>
                <a:spcPts val="0"/>
              </a:spcAft>
              <a:buClr>
                <a:schemeClr val="dk1"/>
              </a:buClr>
              <a:buSzPts val="2400"/>
              <a:buChar char="•"/>
            </a:pPr>
            <a:r>
              <a:rPr lang="en-US"/>
              <a:t>Registration opens June 6 at go.ncsu.edu/taw</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I-9 Program</a:t>
            </a:r>
            <a:endParaRPr/>
          </a:p>
        </p:txBody>
      </p:sp>
      <p:sp>
        <p:nvSpPr>
          <p:cNvPr id="104" name="Google Shape;104;p4"/>
          <p:cNvSpPr txBox="1">
            <a:spLocks noGrp="1"/>
          </p:cNvSpPr>
          <p:nvPr>
            <p:ph type="body" idx="1"/>
          </p:nvPr>
        </p:nvSpPr>
        <p:spPr>
          <a:xfrm>
            <a:off x="457200" y="2093950"/>
            <a:ext cx="8229600" cy="41979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600"/>
              <a:buChar char="•"/>
            </a:pPr>
            <a:r>
              <a:rPr lang="en-US" sz="2600">
                <a:latin typeface="Arial"/>
                <a:ea typeface="Arial"/>
                <a:cs typeface="Arial"/>
                <a:sym typeface="Arial"/>
              </a:rPr>
              <a:t>I-9 Employment Eligibility Verification Form</a:t>
            </a:r>
            <a:endParaRPr sz="2600"/>
          </a:p>
          <a:p>
            <a:pPr marL="742950" lvl="1" indent="-311150" algn="l" rtl="0">
              <a:lnSpc>
                <a:spcPct val="90000"/>
              </a:lnSpc>
              <a:spcBef>
                <a:spcPts val="400"/>
              </a:spcBef>
              <a:spcAft>
                <a:spcPts val="0"/>
              </a:spcAft>
              <a:buClr>
                <a:schemeClr val="dk1"/>
              </a:buClr>
              <a:buSzPts val="2400"/>
              <a:buChar char="–"/>
            </a:pPr>
            <a:r>
              <a:rPr lang="en-US">
                <a:latin typeface="Arial"/>
                <a:ea typeface="Arial"/>
                <a:cs typeface="Arial"/>
                <a:sym typeface="Arial"/>
              </a:rPr>
              <a:t>Required for all new hires (and some rehires) to university within a </a:t>
            </a:r>
            <a:r>
              <a:rPr lang="en-US"/>
              <a:t>certain</a:t>
            </a:r>
            <a:r>
              <a:rPr lang="en-US">
                <a:latin typeface="Arial"/>
                <a:ea typeface="Arial"/>
                <a:cs typeface="Arial"/>
                <a:sym typeface="Arial"/>
              </a:rPr>
              <a:t> period </a:t>
            </a:r>
            <a:r>
              <a:rPr lang="en-US"/>
              <a:t>of time</a:t>
            </a:r>
            <a:endParaRPr/>
          </a:p>
          <a:p>
            <a:pPr marL="1143000" lvl="2" indent="-254000" algn="l" rtl="0">
              <a:lnSpc>
                <a:spcPct val="90000"/>
              </a:lnSpc>
              <a:spcBef>
                <a:spcPts val="400"/>
              </a:spcBef>
              <a:spcAft>
                <a:spcPts val="0"/>
              </a:spcAft>
              <a:buSzPts val="2200"/>
              <a:buChar char="•"/>
            </a:pPr>
            <a:r>
              <a:rPr lang="en-US" sz="2200"/>
              <a:t>Also required for new foreign students without SSNs!</a:t>
            </a:r>
            <a:endParaRPr sz="2200"/>
          </a:p>
          <a:p>
            <a:pPr marL="742950" lvl="1" indent="-311150" algn="l" rtl="0">
              <a:lnSpc>
                <a:spcPct val="90000"/>
              </a:lnSpc>
              <a:spcBef>
                <a:spcPts val="400"/>
              </a:spcBef>
              <a:spcAft>
                <a:spcPts val="0"/>
              </a:spcAft>
              <a:buClr>
                <a:schemeClr val="dk1"/>
              </a:buClr>
              <a:buSzPts val="2400"/>
              <a:buChar char="–"/>
            </a:pPr>
            <a:r>
              <a:rPr lang="en-US">
                <a:latin typeface="Arial"/>
                <a:ea typeface="Arial"/>
                <a:cs typeface="Arial"/>
                <a:sym typeface="Arial"/>
              </a:rPr>
              <a:t>I-9 Guardian: our electronic I-9 system in which we complete and store our I-9 forms</a:t>
            </a:r>
            <a:endParaRPr>
              <a:latin typeface="Arial"/>
              <a:ea typeface="Arial"/>
              <a:cs typeface="Arial"/>
              <a:sym typeface="Arial"/>
            </a:endParaRPr>
          </a:p>
          <a:p>
            <a:pPr marL="1143000" lvl="2" indent="-254000" algn="l" rtl="0">
              <a:lnSpc>
                <a:spcPct val="90000"/>
              </a:lnSpc>
              <a:spcBef>
                <a:spcPts val="400"/>
              </a:spcBef>
              <a:spcAft>
                <a:spcPts val="0"/>
              </a:spcAft>
              <a:buClr>
                <a:schemeClr val="dk1"/>
              </a:buClr>
              <a:buSzPts val="2200"/>
              <a:buChar char="•"/>
            </a:pPr>
            <a:r>
              <a:rPr lang="en-US" sz="2200"/>
              <a:t>O</a:t>
            </a:r>
            <a:r>
              <a:rPr lang="en-US" sz="2200">
                <a:latin typeface="Arial"/>
                <a:ea typeface="Arial"/>
                <a:cs typeface="Arial"/>
                <a:sym typeface="Arial"/>
              </a:rPr>
              <a:t>nly trained and licensed system Users can complete I-9s for NC State</a:t>
            </a:r>
            <a:endParaRPr sz="2000"/>
          </a:p>
          <a:p>
            <a:pPr marL="1143000" lvl="2" indent="-254000" algn="l" rtl="0">
              <a:lnSpc>
                <a:spcPct val="90000"/>
              </a:lnSpc>
              <a:spcBef>
                <a:spcPts val="360"/>
              </a:spcBef>
              <a:spcAft>
                <a:spcPts val="0"/>
              </a:spcAft>
              <a:buClr>
                <a:schemeClr val="dk1"/>
              </a:buClr>
              <a:buSzPts val="2200"/>
              <a:buChar char="•"/>
            </a:pPr>
            <a:r>
              <a:rPr lang="en-US" sz="2200">
                <a:latin typeface="Arial"/>
                <a:ea typeface="Arial"/>
                <a:cs typeface="Arial"/>
                <a:sym typeface="Arial"/>
              </a:rPr>
              <a:t>Foreign national students might have multiple I-9 forms, if program end dates (and therefore employment end dates) keep changing</a:t>
            </a:r>
            <a:endParaRPr sz="2200">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None/>
            </a:pPr>
            <a:endParaRPr/>
          </a:p>
        </p:txBody>
      </p:sp>
    </p:spTree>
    <p:extLst>
      <p:ext uri="{BB962C8B-B14F-4D97-AF65-F5344CB8AC3E}">
        <p14:creationId xmlns:p14="http://schemas.microsoft.com/office/powerpoint/2010/main" val="560561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ddef5765c3_0_0"/>
          <p:cNvSpPr txBox="1">
            <a:spLocks noGrp="1"/>
          </p:cNvSpPr>
          <p:nvPr>
            <p:ph type="title"/>
          </p:nvPr>
        </p:nvSpPr>
        <p:spPr>
          <a:xfrm>
            <a:off x="457200" y="900113"/>
            <a:ext cx="8229600" cy="1068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I-9 Program</a:t>
            </a:r>
            <a:endParaRPr/>
          </a:p>
        </p:txBody>
      </p:sp>
      <p:sp>
        <p:nvSpPr>
          <p:cNvPr id="110" name="Google Shape;110;gddef5765c3_0_0"/>
          <p:cNvSpPr txBox="1">
            <a:spLocks noGrp="1"/>
          </p:cNvSpPr>
          <p:nvPr>
            <p:ph type="body" idx="1"/>
          </p:nvPr>
        </p:nvSpPr>
        <p:spPr>
          <a:xfrm>
            <a:off x="457200" y="2426325"/>
            <a:ext cx="8229600" cy="3865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480"/>
              </a:spcBef>
              <a:spcAft>
                <a:spcPts val="0"/>
              </a:spcAft>
              <a:buClr>
                <a:schemeClr val="dk1"/>
              </a:buClr>
              <a:buSzPts val="2600"/>
              <a:buChar char="•"/>
            </a:pPr>
            <a:r>
              <a:rPr lang="en-US" sz="2600">
                <a:latin typeface="Arial"/>
                <a:ea typeface="Arial"/>
                <a:cs typeface="Arial"/>
                <a:sym typeface="Arial"/>
              </a:rPr>
              <a:t>E-Verify program</a:t>
            </a:r>
            <a:endParaRPr sz="2600"/>
          </a:p>
          <a:p>
            <a:pPr marL="742950" lvl="1" indent="-298450" algn="l" rtl="0">
              <a:lnSpc>
                <a:spcPct val="90000"/>
              </a:lnSpc>
              <a:spcBef>
                <a:spcPts val="400"/>
              </a:spcBef>
              <a:spcAft>
                <a:spcPts val="0"/>
              </a:spcAft>
              <a:buClr>
                <a:schemeClr val="dk1"/>
              </a:buClr>
              <a:buSzPts val="2200"/>
              <a:buChar char="–"/>
            </a:pPr>
            <a:r>
              <a:rPr lang="en-US" sz="2200">
                <a:latin typeface="Arial"/>
                <a:ea typeface="Arial"/>
                <a:cs typeface="Arial"/>
                <a:sym typeface="Arial"/>
              </a:rPr>
              <a:t>Federal database that verifies employment eligibility of new hires; required use per state law</a:t>
            </a:r>
            <a:endParaRPr sz="2200"/>
          </a:p>
          <a:p>
            <a:pPr marL="742950" lvl="1" indent="-298450" algn="l" rtl="0">
              <a:lnSpc>
                <a:spcPct val="90000"/>
              </a:lnSpc>
              <a:spcBef>
                <a:spcPts val="400"/>
              </a:spcBef>
              <a:spcAft>
                <a:spcPts val="0"/>
              </a:spcAft>
              <a:buClr>
                <a:schemeClr val="dk1"/>
              </a:buClr>
              <a:buSzPts val="2200"/>
              <a:buChar char="–"/>
            </a:pPr>
            <a:r>
              <a:rPr lang="en-US" sz="2200">
                <a:latin typeface="Arial"/>
                <a:ea typeface="Arial"/>
                <a:cs typeface="Arial"/>
                <a:sym typeface="Arial"/>
              </a:rPr>
              <a:t>I-9 Guardian system sends I-9 data to E-Verify system ele</a:t>
            </a:r>
            <a:r>
              <a:rPr lang="en-US" sz="2200"/>
              <a:t>ctronically</a:t>
            </a:r>
            <a:r>
              <a:rPr lang="en-US" sz="2200">
                <a:latin typeface="Arial"/>
                <a:ea typeface="Arial"/>
                <a:cs typeface="Arial"/>
                <a:sym typeface="Arial"/>
              </a:rPr>
              <a:t>, but</a:t>
            </a:r>
            <a:endParaRPr sz="2200">
              <a:latin typeface="Arial"/>
              <a:ea typeface="Arial"/>
              <a:cs typeface="Arial"/>
              <a:sym typeface="Arial"/>
            </a:endParaRPr>
          </a:p>
          <a:p>
            <a:pPr marL="742950" lvl="1" indent="-298450" algn="l" rtl="0">
              <a:lnSpc>
                <a:spcPct val="90000"/>
              </a:lnSpc>
              <a:spcBef>
                <a:spcPts val="400"/>
              </a:spcBef>
              <a:spcAft>
                <a:spcPts val="0"/>
              </a:spcAft>
              <a:buClr>
                <a:srgbClr val="FF0000"/>
              </a:buClr>
              <a:buSzPts val="2200"/>
              <a:buChar char="–"/>
            </a:pPr>
            <a:r>
              <a:rPr lang="en-US" sz="2200">
                <a:solidFill>
                  <a:srgbClr val="FF0000"/>
                </a:solidFill>
                <a:latin typeface="Arial"/>
                <a:ea typeface="Arial"/>
                <a:cs typeface="Arial"/>
                <a:sym typeface="Arial"/>
              </a:rPr>
              <a:t>Valid SSN is required to send data to the E-Verify system</a:t>
            </a:r>
            <a:endParaRPr sz="2600"/>
          </a:p>
          <a:p>
            <a:pPr marL="1143000" lvl="2" indent="-241300" algn="l" rtl="0">
              <a:lnSpc>
                <a:spcPct val="90000"/>
              </a:lnSpc>
              <a:spcBef>
                <a:spcPts val="360"/>
              </a:spcBef>
              <a:spcAft>
                <a:spcPts val="0"/>
              </a:spcAft>
              <a:buClr>
                <a:srgbClr val="FF0000"/>
              </a:buClr>
              <a:buSzPts val="2000"/>
              <a:buChar char="•"/>
            </a:pPr>
            <a:r>
              <a:rPr lang="en-US" sz="2000">
                <a:solidFill>
                  <a:srgbClr val="FF0000"/>
                </a:solidFill>
                <a:latin typeface="Arial"/>
                <a:ea typeface="Arial"/>
                <a:cs typeface="Arial"/>
                <a:sym typeface="Arial"/>
              </a:rPr>
              <a:t>New foreign national grad students MUST apply for and receive a valid SSN before we can finish the required E-Verify process</a:t>
            </a:r>
            <a:endParaRPr sz="2000">
              <a:solidFill>
                <a:srgbClr val="FF0000"/>
              </a:solidFill>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None/>
            </a:pPr>
            <a:endParaRPr/>
          </a:p>
        </p:txBody>
      </p:sp>
    </p:spTree>
    <p:extLst>
      <p:ext uri="{BB962C8B-B14F-4D97-AF65-F5344CB8AC3E}">
        <p14:creationId xmlns:p14="http://schemas.microsoft.com/office/powerpoint/2010/main" val="1945977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I-9 Program</a:t>
            </a:r>
            <a:endParaRPr/>
          </a:p>
        </p:txBody>
      </p:sp>
      <p:sp>
        <p:nvSpPr>
          <p:cNvPr id="116" name="Google Shape;116;p5"/>
          <p:cNvSpPr txBox="1">
            <a:spLocks noGrp="1"/>
          </p:cNvSpPr>
          <p:nvPr>
            <p:ph type="body" idx="1"/>
          </p:nvPr>
        </p:nvSpPr>
        <p:spPr>
          <a:xfrm>
            <a:off x="457200" y="1837201"/>
            <a:ext cx="8229600" cy="4588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600"/>
              <a:buChar char="•"/>
            </a:pPr>
            <a:r>
              <a:rPr lang="en-US" sz="2600"/>
              <a:t>I-9 Reminders: </a:t>
            </a:r>
            <a:endParaRPr sz="2600"/>
          </a:p>
          <a:p>
            <a:pPr marL="742950" lvl="1" indent="-311150" algn="l" rtl="0">
              <a:lnSpc>
                <a:spcPct val="100000"/>
              </a:lnSpc>
              <a:spcBef>
                <a:spcPts val="400"/>
              </a:spcBef>
              <a:spcAft>
                <a:spcPts val="0"/>
              </a:spcAft>
              <a:buClr>
                <a:schemeClr val="dk1"/>
              </a:buClr>
              <a:buSzPts val="2400"/>
              <a:buChar char="–"/>
            </a:pPr>
            <a:r>
              <a:rPr lang="en-US"/>
              <a:t>Foreign national graduate students can start working before they check in with OIS; BUT</a:t>
            </a:r>
            <a:endParaRPr/>
          </a:p>
          <a:p>
            <a:pPr marL="1143000" lvl="2" indent="-292100" algn="l" rtl="0">
              <a:lnSpc>
                <a:spcPct val="100000"/>
              </a:lnSpc>
              <a:spcBef>
                <a:spcPts val="400"/>
              </a:spcBef>
              <a:spcAft>
                <a:spcPts val="0"/>
              </a:spcAft>
              <a:buClr>
                <a:schemeClr val="dk1"/>
              </a:buClr>
              <a:buSzPts val="2800"/>
              <a:buChar char="•"/>
            </a:pPr>
            <a:r>
              <a:rPr lang="en-US" sz="2200"/>
              <a:t>Until OIS updates the government’s SEVIS system (during check-in), we will have issues with E-Verify (inability to verify immigration status)</a:t>
            </a:r>
            <a:endParaRPr sz="2200"/>
          </a:p>
          <a:p>
            <a:pPr marL="1600200" lvl="3" indent="-279400" algn="l" rtl="0">
              <a:lnSpc>
                <a:spcPct val="100000"/>
              </a:lnSpc>
              <a:spcBef>
                <a:spcPts val="400"/>
              </a:spcBef>
              <a:spcAft>
                <a:spcPts val="0"/>
              </a:spcAft>
              <a:buClr>
                <a:schemeClr val="dk1"/>
              </a:buClr>
              <a:buSzPts val="2600"/>
              <a:buChar char="–"/>
            </a:pPr>
            <a:r>
              <a:rPr lang="en-US" sz="2000"/>
              <a:t>E-Verify instituted a new rule: we only have 10 days from notification of an E-Verify issue in which to address it - OIS can’t always get to this within 10 days!</a:t>
            </a:r>
            <a:endParaRPr sz="2000"/>
          </a:p>
          <a:p>
            <a:pPr marL="1600200" lvl="3" indent="-241300" algn="l" rtl="0">
              <a:lnSpc>
                <a:spcPct val="100000"/>
              </a:lnSpc>
              <a:spcBef>
                <a:spcPts val="360"/>
              </a:spcBef>
              <a:spcAft>
                <a:spcPts val="0"/>
              </a:spcAft>
              <a:buClr>
                <a:schemeClr val="dk1"/>
              </a:buClr>
              <a:buSzPts val="2000"/>
              <a:buChar char="–"/>
            </a:pPr>
            <a:r>
              <a:rPr lang="en-US" sz="2000"/>
              <a:t>Big issue every July/August/September</a:t>
            </a:r>
            <a:endParaRPr sz="2000"/>
          </a:p>
          <a:p>
            <a:pPr marL="1143000" lvl="2" indent="-254000" algn="l" rtl="0">
              <a:lnSpc>
                <a:spcPct val="100000"/>
              </a:lnSpc>
              <a:spcBef>
                <a:spcPts val="360"/>
              </a:spcBef>
              <a:spcAft>
                <a:spcPts val="0"/>
              </a:spcAft>
              <a:buClr>
                <a:srgbClr val="FF0000"/>
              </a:buClr>
              <a:buSzPts val="2200"/>
              <a:buChar char="•"/>
            </a:pPr>
            <a:r>
              <a:rPr lang="en-US" sz="2200">
                <a:solidFill>
                  <a:srgbClr val="FF0000"/>
                </a:solidFill>
              </a:rPr>
              <a:t>Still must timely complete I-9; we just have to wait to do E-Verify</a:t>
            </a:r>
            <a:endParaRPr sz="2200"/>
          </a:p>
          <a:p>
            <a:pPr marL="342900" lvl="0" indent="-215900" algn="l" rtl="0">
              <a:lnSpc>
                <a:spcPct val="100000"/>
              </a:lnSpc>
              <a:spcBef>
                <a:spcPts val="400"/>
              </a:spcBef>
              <a:spcAft>
                <a:spcPts val="0"/>
              </a:spcAft>
              <a:buClr>
                <a:schemeClr val="dk1"/>
              </a:buClr>
              <a:buSzPts val="2000"/>
              <a:buNone/>
            </a:pPr>
            <a:endParaRPr sz="2000"/>
          </a:p>
        </p:txBody>
      </p:sp>
    </p:spTree>
    <p:extLst>
      <p:ext uri="{BB962C8B-B14F-4D97-AF65-F5344CB8AC3E}">
        <p14:creationId xmlns:p14="http://schemas.microsoft.com/office/powerpoint/2010/main" val="3889112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def5765c3_0_5"/>
          <p:cNvSpPr txBox="1">
            <a:spLocks noGrp="1"/>
          </p:cNvSpPr>
          <p:nvPr>
            <p:ph type="title"/>
          </p:nvPr>
        </p:nvSpPr>
        <p:spPr>
          <a:xfrm>
            <a:off x="457200" y="900113"/>
            <a:ext cx="8229600" cy="1068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I-9 Program</a:t>
            </a:r>
            <a:endParaRPr/>
          </a:p>
        </p:txBody>
      </p:sp>
      <p:sp>
        <p:nvSpPr>
          <p:cNvPr id="122" name="Google Shape;122;gddef5765c3_0_5"/>
          <p:cNvSpPr txBox="1">
            <a:spLocks noGrp="1"/>
          </p:cNvSpPr>
          <p:nvPr>
            <p:ph type="body" idx="1"/>
          </p:nvPr>
        </p:nvSpPr>
        <p:spPr>
          <a:xfrm>
            <a:off x="457200" y="1968425"/>
            <a:ext cx="8229600" cy="4565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600"/>
              <a:buChar char="•"/>
            </a:pPr>
            <a:r>
              <a:rPr lang="en-US" sz="2600"/>
              <a:t>I-9 Reminders: </a:t>
            </a:r>
            <a:endParaRPr sz="2600"/>
          </a:p>
          <a:p>
            <a:pPr marL="742950" lvl="1" indent="-311150" algn="l" rtl="0">
              <a:lnSpc>
                <a:spcPct val="90000"/>
              </a:lnSpc>
              <a:spcBef>
                <a:spcPts val="400"/>
              </a:spcBef>
              <a:spcAft>
                <a:spcPts val="0"/>
              </a:spcAft>
              <a:buClr>
                <a:schemeClr val="dk1"/>
              </a:buClr>
              <a:buSzPts val="2400"/>
              <a:buChar char="–"/>
            </a:pPr>
            <a:r>
              <a:rPr lang="en-US"/>
              <a:t>The I-9 </a:t>
            </a:r>
            <a:r>
              <a:rPr lang="en-US">
                <a:highlight>
                  <a:schemeClr val="lt1"/>
                </a:highlight>
              </a:rPr>
              <a:t>start</a:t>
            </a:r>
            <a:r>
              <a:rPr lang="en-US"/>
              <a:t> date can/should be the date that the person actually shows up and starts to perform the services</a:t>
            </a:r>
            <a:endParaRPr/>
          </a:p>
          <a:p>
            <a:pPr marL="1143000" lvl="2" indent="-254000" algn="l" rtl="0">
              <a:lnSpc>
                <a:spcPct val="90000"/>
              </a:lnSpc>
              <a:spcBef>
                <a:spcPts val="360"/>
              </a:spcBef>
              <a:spcAft>
                <a:spcPts val="0"/>
              </a:spcAft>
              <a:buClr>
                <a:schemeClr val="dk1"/>
              </a:buClr>
              <a:buSzPts val="2200"/>
              <a:buChar char="•"/>
            </a:pPr>
            <a:r>
              <a:rPr lang="en-US" sz="2200"/>
              <a:t>Does not have to be the official first day of the semester or any other required “system” date</a:t>
            </a:r>
            <a:endParaRPr sz="2200"/>
          </a:p>
          <a:p>
            <a:pPr marL="742950" lvl="1" indent="-311150" algn="l" rtl="0">
              <a:lnSpc>
                <a:spcPct val="100000"/>
              </a:lnSpc>
              <a:spcBef>
                <a:spcPts val="400"/>
              </a:spcBef>
              <a:spcAft>
                <a:spcPts val="0"/>
              </a:spcAft>
              <a:buClr>
                <a:schemeClr val="dk1"/>
              </a:buClr>
              <a:buSzPts val="2400"/>
              <a:buChar char="–"/>
            </a:pPr>
            <a:r>
              <a:rPr lang="en-US"/>
              <a:t>Communicate actual start dates of grad students with your I-9 Users in your college or department!</a:t>
            </a:r>
            <a:endParaRPr sz="2800"/>
          </a:p>
          <a:p>
            <a:pPr marL="1143000" lvl="2" indent="-254000" algn="l" rtl="0">
              <a:lnSpc>
                <a:spcPct val="100000"/>
              </a:lnSpc>
              <a:spcBef>
                <a:spcPts val="360"/>
              </a:spcBef>
              <a:spcAft>
                <a:spcPts val="0"/>
              </a:spcAft>
              <a:buClr>
                <a:schemeClr val="dk1"/>
              </a:buClr>
              <a:buSzPts val="2200"/>
              <a:buChar char="•"/>
            </a:pPr>
            <a:r>
              <a:rPr lang="en-US" sz="2200"/>
              <a:t>Can still complete I-9 even if job action is not in JAR or NextGen yet</a:t>
            </a:r>
            <a:endParaRPr sz="2200"/>
          </a:p>
          <a:p>
            <a:pPr marL="1143000" lvl="2" indent="-254000" algn="l" rtl="0">
              <a:lnSpc>
                <a:spcPct val="100000"/>
              </a:lnSpc>
              <a:spcBef>
                <a:spcPts val="360"/>
              </a:spcBef>
              <a:spcAft>
                <a:spcPts val="0"/>
              </a:spcAft>
              <a:buSzPts val="2200"/>
              <a:buChar char="•"/>
            </a:pPr>
            <a:r>
              <a:rPr lang="en-US" sz="2200"/>
              <a:t>Please email </a:t>
            </a:r>
            <a:r>
              <a:rPr lang="en-US" sz="2200" u="sng">
                <a:solidFill>
                  <a:schemeClr val="hlink"/>
                </a:solidFill>
                <a:hlinkClick r:id="rId3"/>
              </a:rPr>
              <a:t>I9questions@ncsu.edu</a:t>
            </a:r>
            <a:r>
              <a:rPr lang="en-US" sz="2200"/>
              <a:t> with ID#, start date and active email address for us to create the I-9.</a:t>
            </a:r>
            <a:endParaRPr sz="2200"/>
          </a:p>
          <a:p>
            <a:pPr marL="342900" lvl="0" indent="-215900" algn="l" rtl="0">
              <a:lnSpc>
                <a:spcPct val="100000"/>
              </a:lnSpc>
              <a:spcBef>
                <a:spcPts val="400"/>
              </a:spcBef>
              <a:spcAft>
                <a:spcPts val="0"/>
              </a:spcAft>
              <a:buClr>
                <a:schemeClr val="dk1"/>
              </a:buClr>
              <a:buSzPts val="2000"/>
              <a:buNone/>
            </a:pPr>
            <a:endParaRPr sz="2000"/>
          </a:p>
        </p:txBody>
      </p:sp>
    </p:spTree>
    <p:extLst>
      <p:ext uri="{BB962C8B-B14F-4D97-AF65-F5344CB8AC3E}">
        <p14:creationId xmlns:p14="http://schemas.microsoft.com/office/powerpoint/2010/main" val="3000630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3989" y="1463185"/>
            <a:ext cx="7772400" cy="2387600"/>
          </a:xfrm>
        </p:spPr>
        <p:txBody>
          <a:bodyPr>
            <a:normAutofit fontScale="90000"/>
          </a:bodyPr>
          <a:lstStyle/>
          <a:p>
            <a:pPr algn="ctr"/>
            <a:r>
              <a:rPr lang="en-US" sz="5400" b="1" dirty="0" smtClean="0">
                <a:solidFill>
                  <a:prstClr val="black"/>
                </a:solidFill>
                <a:latin typeface="+mn-lt"/>
                <a:ea typeface="ＭＳ Ｐゴシック" charset="0"/>
                <a:cs typeface="Arial"/>
              </a:rPr>
              <a:t>Graduate Assistantships &amp; Fellowships </a:t>
            </a:r>
            <a:endParaRPr lang="en-US" b="1" dirty="0"/>
          </a:p>
        </p:txBody>
      </p:sp>
      <p:sp>
        <p:nvSpPr>
          <p:cNvPr id="2" name="Subtitle 1"/>
          <p:cNvSpPr>
            <a:spLocks noGrp="1"/>
          </p:cNvSpPr>
          <p:nvPr>
            <p:ph type="subTitle" idx="1"/>
          </p:nvPr>
        </p:nvSpPr>
        <p:spPr>
          <a:xfrm>
            <a:off x="1201189" y="4267056"/>
            <a:ext cx="6858000" cy="1872932"/>
          </a:xfrm>
        </p:spPr>
        <p:txBody>
          <a:bodyPr>
            <a:normAutofit/>
          </a:bodyPr>
          <a:lstStyle/>
          <a:p>
            <a:endParaRPr lang="en-US" sz="4400" dirty="0"/>
          </a:p>
          <a:p>
            <a:r>
              <a:rPr lang="en-US" sz="4000" b="1" dirty="0" smtClean="0">
                <a:solidFill>
                  <a:schemeClr val="tx1">
                    <a:lumMod val="65000"/>
                    <a:lumOff val="35000"/>
                  </a:schemeClr>
                </a:solidFill>
              </a:rPr>
              <a:t>Richard Corley</a:t>
            </a:r>
            <a:endParaRPr lang="en-US" sz="4000" b="1" dirty="0">
              <a:solidFill>
                <a:schemeClr val="tx1">
                  <a:lumMod val="65000"/>
                  <a:lumOff val="35000"/>
                </a:schemeClr>
              </a:solidFill>
            </a:endParaRPr>
          </a:p>
          <a:p>
            <a:endParaRPr lang="en-US" sz="5100" b="1" dirty="0">
              <a:solidFill>
                <a:srgbClr val="FF0000"/>
              </a:solidFill>
            </a:endParaRPr>
          </a:p>
          <a:p>
            <a:endParaRPr lang="en-US" dirty="0"/>
          </a:p>
        </p:txBody>
      </p:sp>
    </p:spTree>
    <p:extLst>
      <p:ext uri="{BB962C8B-B14F-4D97-AF65-F5344CB8AC3E}">
        <p14:creationId xmlns:p14="http://schemas.microsoft.com/office/powerpoint/2010/main" val="1100418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484187"/>
            <a:ext cx="7886700" cy="1325563"/>
          </a:xfrm>
        </p:spPr>
        <p:txBody>
          <a:bodyPr/>
          <a:lstStyle/>
          <a:p>
            <a:pPr algn="ctr"/>
            <a:r>
              <a:rPr lang="en-US" sz="3600" b="1" dirty="0"/>
              <a:t>What are </a:t>
            </a:r>
            <a:r>
              <a:rPr lang="en-US" sz="3600" b="1" dirty="0" smtClean="0"/>
              <a:t>Assistantships?</a:t>
            </a:r>
            <a:endParaRPr lang="en-US" sz="3600" b="1" dirty="0"/>
          </a:p>
        </p:txBody>
      </p:sp>
      <p:sp>
        <p:nvSpPr>
          <p:cNvPr id="5" name="Content Placeholder 4"/>
          <p:cNvSpPr>
            <a:spLocks noGrp="1"/>
          </p:cNvSpPr>
          <p:nvPr>
            <p:ph idx="1"/>
          </p:nvPr>
        </p:nvSpPr>
        <p:spPr>
          <a:xfrm>
            <a:off x="451413" y="1884985"/>
            <a:ext cx="8401050" cy="4148861"/>
          </a:xfrm>
        </p:spPr>
        <p:txBody>
          <a:bodyPr>
            <a:normAutofit fontScale="92500"/>
          </a:bodyPr>
          <a:lstStyle/>
          <a:p>
            <a:pPr marL="400050" indent="-400050" defTabSz="457200" fontAlgn="base">
              <a:spcBef>
                <a:spcPts val="1200"/>
              </a:spcBef>
              <a:spcAft>
                <a:spcPct val="0"/>
              </a:spcAft>
              <a:buFont typeface="Wingdings" panose="05000000000000000000" pitchFamily="2" charset="2"/>
              <a:buChar char="§"/>
            </a:pPr>
            <a:r>
              <a:rPr lang="en-US" sz="2400" dirty="0">
                <a:latin typeface="Arial"/>
                <a:ea typeface="ＭＳ Ｐゴシック" charset="0"/>
                <a:cs typeface="Arial"/>
              </a:rPr>
              <a:t>Graduate assistantships are </a:t>
            </a:r>
            <a:r>
              <a:rPr lang="en-US" sz="2400" dirty="0" smtClean="0">
                <a:latin typeface="Arial"/>
                <a:ea typeface="ＭＳ Ｐゴシック" charset="0"/>
                <a:cs typeface="Arial"/>
              </a:rPr>
              <a:t>a type of student employment:</a:t>
            </a:r>
          </a:p>
          <a:p>
            <a:pPr marL="857250" lvl="1" indent="-400050" defTabSz="457200" fontAlgn="base">
              <a:spcBef>
                <a:spcPts val="1200"/>
              </a:spcBef>
              <a:spcAft>
                <a:spcPct val="0"/>
              </a:spcAft>
              <a:buFont typeface="Wingdings" panose="05000000000000000000" pitchFamily="2" charset="2"/>
              <a:buChar char="§"/>
            </a:pPr>
            <a:r>
              <a:rPr lang="en-US" dirty="0">
                <a:latin typeface="Arial"/>
                <a:ea typeface="ＭＳ Ｐゴシック" charset="0"/>
                <a:cs typeface="Arial"/>
              </a:rPr>
              <a:t>I</a:t>
            </a:r>
            <a:r>
              <a:rPr lang="en-US" dirty="0" smtClean="0">
                <a:latin typeface="Arial"/>
                <a:ea typeface="ＭＳ Ｐゴシック" charset="0"/>
                <a:cs typeface="Arial"/>
              </a:rPr>
              <a:t>ntended </a:t>
            </a:r>
            <a:r>
              <a:rPr lang="en-US" dirty="0">
                <a:latin typeface="Arial"/>
                <a:ea typeface="ＭＳ Ｐゴシック" charset="0"/>
                <a:cs typeface="Arial"/>
              </a:rPr>
              <a:t>to be training positions that supplement classroom </a:t>
            </a:r>
            <a:r>
              <a:rPr lang="en-US" dirty="0" smtClean="0">
                <a:latin typeface="Arial"/>
                <a:ea typeface="ＭＳ Ｐゴシック" charset="0"/>
                <a:cs typeface="Arial"/>
              </a:rPr>
              <a:t>training</a:t>
            </a:r>
            <a:r>
              <a:rPr lang="en-US" dirty="0">
                <a:latin typeface="Arial"/>
                <a:ea typeface="ＭＳ Ｐゴシック" charset="0"/>
                <a:cs typeface="Arial"/>
              </a:rPr>
              <a:t> </a:t>
            </a:r>
            <a:r>
              <a:rPr lang="en-US" dirty="0" smtClean="0">
                <a:latin typeface="Arial"/>
                <a:ea typeface="ＭＳ Ｐゴシック" charset="0"/>
                <a:cs typeface="Arial"/>
              </a:rPr>
              <a:t>and furthers the student’s degree. </a:t>
            </a:r>
          </a:p>
          <a:p>
            <a:pPr marL="857250" lvl="1" indent="-400050" defTabSz="457200" fontAlgn="base">
              <a:spcBef>
                <a:spcPts val="1200"/>
              </a:spcBef>
              <a:spcAft>
                <a:spcPct val="0"/>
              </a:spcAft>
              <a:buFont typeface="Wingdings" panose="05000000000000000000" pitchFamily="2" charset="2"/>
              <a:buChar char="§"/>
            </a:pPr>
            <a:r>
              <a:rPr lang="en-US" dirty="0" smtClean="0">
                <a:latin typeface="Arial"/>
                <a:ea typeface="ＭＳ Ｐゴシック" charset="0"/>
                <a:cs typeface="Arial"/>
              </a:rPr>
              <a:t>Work </a:t>
            </a:r>
            <a:r>
              <a:rPr lang="en-US" dirty="0">
                <a:latin typeface="Arial"/>
                <a:ea typeface="ＭＳ Ｐゴシック" charset="0"/>
                <a:cs typeface="Arial"/>
              </a:rPr>
              <a:t>should be associated with </a:t>
            </a:r>
            <a:r>
              <a:rPr lang="en-US" dirty="0" smtClean="0">
                <a:latin typeface="Arial"/>
                <a:ea typeface="ＭＳ Ｐゴシック" charset="0"/>
                <a:cs typeface="Arial"/>
              </a:rPr>
              <a:t>the graduate student‘s </a:t>
            </a:r>
            <a:r>
              <a:rPr lang="en-US" dirty="0">
                <a:latin typeface="Arial"/>
                <a:ea typeface="ＭＳ Ｐゴシック" charset="0"/>
                <a:cs typeface="Arial"/>
              </a:rPr>
              <a:t>academic </a:t>
            </a:r>
            <a:r>
              <a:rPr lang="en-US" dirty="0" smtClean="0">
                <a:latin typeface="Arial"/>
                <a:ea typeface="ＭＳ Ｐゴシック" charset="0"/>
                <a:cs typeface="Arial"/>
              </a:rPr>
              <a:t>curriculum.</a:t>
            </a:r>
          </a:p>
          <a:p>
            <a:pPr marL="857250" lvl="1" indent="-400050" defTabSz="457200" fontAlgn="base">
              <a:spcBef>
                <a:spcPts val="1200"/>
              </a:spcBef>
              <a:spcAft>
                <a:spcPct val="0"/>
              </a:spcAft>
              <a:buFont typeface="Wingdings" panose="05000000000000000000" pitchFamily="2" charset="2"/>
              <a:buChar char="§"/>
            </a:pPr>
            <a:r>
              <a:rPr lang="en-US" dirty="0" smtClean="0">
                <a:latin typeface="Arial"/>
                <a:ea typeface="ＭＳ Ｐゴシック" charset="0"/>
                <a:cs typeface="Arial"/>
              </a:rPr>
              <a:t>Paid Bi-weekly</a:t>
            </a:r>
          </a:p>
          <a:p>
            <a:pPr marL="857250" lvl="1" indent="-400050" defTabSz="457200" fontAlgn="base">
              <a:spcBef>
                <a:spcPts val="1200"/>
              </a:spcBef>
              <a:spcAft>
                <a:spcPct val="0"/>
              </a:spcAft>
              <a:buFont typeface="Wingdings" panose="05000000000000000000" pitchFamily="2" charset="2"/>
              <a:buChar char="§"/>
            </a:pPr>
            <a:r>
              <a:rPr lang="en-US" b="1" i="1" dirty="0" smtClean="0">
                <a:latin typeface="Arial"/>
                <a:ea typeface="ＭＳ Ｐゴシック" charset="0"/>
                <a:cs typeface="Arial"/>
              </a:rPr>
              <a:t>International </a:t>
            </a:r>
            <a:r>
              <a:rPr lang="en-US" b="1" i="1" dirty="0">
                <a:latin typeface="Arial"/>
                <a:ea typeface="ＭＳ Ｐゴシック" charset="0"/>
                <a:cs typeface="Arial"/>
              </a:rPr>
              <a:t>students must have </a:t>
            </a:r>
            <a:r>
              <a:rPr lang="en-US" b="1" i="1" dirty="0" smtClean="0">
                <a:latin typeface="Arial"/>
                <a:ea typeface="ＭＳ Ｐゴシック" charset="0"/>
                <a:cs typeface="Arial"/>
              </a:rPr>
              <a:t>a Social Security (SSN) </a:t>
            </a:r>
            <a:r>
              <a:rPr lang="en-US" b="1" i="1" dirty="0">
                <a:latin typeface="Arial"/>
                <a:ea typeface="ＭＳ Ｐゴシック" charset="0"/>
                <a:cs typeface="Arial"/>
              </a:rPr>
              <a:t>and Tax </a:t>
            </a:r>
            <a:r>
              <a:rPr lang="en-US" b="1" i="1" dirty="0" smtClean="0">
                <a:latin typeface="Arial"/>
                <a:ea typeface="ＭＳ Ｐゴシック" charset="0"/>
                <a:cs typeface="Arial"/>
              </a:rPr>
              <a:t>Assessment.</a:t>
            </a:r>
          </a:p>
          <a:p>
            <a:pPr marL="857250" lvl="1" indent="-400050" defTabSz="457200" fontAlgn="base">
              <a:spcBef>
                <a:spcPts val="1200"/>
              </a:spcBef>
              <a:spcAft>
                <a:spcPct val="0"/>
              </a:spcAft>
              <a:buFont typeface="Wingdings" panose="05000000000000000000" pitchFamily="2" charset="2"/>
              <a:buChar char="§"/>
            </a:pPr>
            <a:r>
              <a:rPr lang="en-US" dirty="0" smtClean="0">
                <a:latin typeface="Arial"/>
                <a:ea typeface="ＭＳ Ｐゴシック" charset="0"/>
                <a:cs typeface="Arial"/>
              </a:rPr>
              <a:t>Do </a:t>
            </a:r>
            <a:r>
              <a:rPr lang="en-US" dirty="0">
                <a:latin typeface="Arial"/>
                <a:ea typeface="ＭＳ Ｐゴシック" charset="0"/>
                <a:cs typeface="Arial"/>
              </a:rPr>
              <a:t>not track hours worked</a:t>
            </a:r>
          </a:p>
        </p:txBody>
      </p:sp>
    </p:spTree>
    <p:extLst>
      <p:ext uri="{BB962C8B-B14F-4D97-AF65-F5344CB8AC3E}">
        <p14:creationId xmlns:p14="http://schemas.microsoft.com/office/powerpoint/2010/main" val="2201760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369" y="572494"/>
            <a:ext cx="8374579" cy="6138407"/>
          </a:xfrm>
        </p:spPr>
        <p:txBody>
          <a:bodyPr>
            <a:normAutofit/>
          </a:bodyPr>
          <a:lstStyle/>
          <a:p>
            <a:pPr marL="0" lvl="0" indent="0">
              <a:buNone/>
            </a:pPr>
            <a:r>
              <a:rPr lang="en-US" b="1" dirty="0" smtClean="0"/>
              <a:t>    Eligibility Requirements </a:t>
            </a:r>
            <a:endParaRPr lang="en-US" b="1" dirty="0"/>
          </a:p>
          <a:p>
            <a:pPr marL="857250" lvl="1" indent="-400050">
              <a:lnSpc>
                <a:spcPct val="150000"/>
              </a:lnSpc>
              <a:buFont typeface="Wingdings" panose="05000000000000000000" pitchFamily="2" charset="2"/>
              <a:buChar char="§"/>
            </a:pPr>
            <a:r>
              <a:rPr lang="en-US" dirty="0"/>
              <a:t>Fully admitted </a:t>
            </a:r>
          </a:p>
          <a:p>
            <a:pPr marL="857250" lvl="1" indent="-400050">
              <a:lnSpc>
                <a:spcPct val="150000"/>
              </a:lnSpc>
              <a:buFont typeface="Wingdings" panose="05000000000000000000" pitchFamily="2" charset="2"/>
              <a:buChar char="§"/>
            </a:pPr>
            <a:r>
              <a:rPr lang="en-US" dirty="0"/>
              <a:t>Enrolled full-time</a:t>
            </a:r>
          </a:p>
          <a:p>
            <a:pPr marL="857250" lvl="1" indent="-400050">
              <a:lnSpc>
                <a:spcPct val="150000"/>
              </a:lnSpc>
              <a:buFont typeface="Wingdings" panose="05000000000000000000" pitchFamily="2" charset="2"/>
              <a:buChar char="§"/>
            </a:pPr>
            <a:r>
              <a:rPr lang="en-US" dirty="0"/>
              <a:t>Good academic standing</a:t>
            </a:r>
          </a:p>
          <a:p>
            <a:pPr marL="857250" lvl="1" indent="-400050">
              <a:lnSpc>
                <a:spcPct val="150000"/>
              </a:lnSpc>
              <a:buFont typeface="Wingdings" panose="05000000000000000000" pitchFamily="2" charset="2"/>
              <a:buChar char="§"/>
            </a:pPr>
            <a:r>
              <a:rPr lang="en-US" dirty="0"/>
              <a:t>+3.0 </a:t>
            </a:r>
            <a:r>
              <a:rPr lang="en-US" dirty="0" smtClean="0"/>
              <a:t>GPA</a:t>
            </a:r>
          </a:p>
          <a:p>
            <a:pPr marL="457200" lvl="1" indent="0">
              <a:lnSpc>
                <a:spcPct val="150000"/>
              </a:lnSpc>
              <a:buNone/>
            </a:pPr>
            <a:r>
              <a:rPr lang="en-US" sz="2800" b="1" dirty="0" smtClean="0"/>
              <a:t>Types of Assistantships &amp; Job Codes</a:t>
            </a:r>
          </a:p>
          <a:p>
            <a:pPr marL="800100" lvl="1" indent="-342900">
              <a:lnSpc>
                <a:spcPct val="150000"/>
              </a:lnSpc>
              <a:buFont typeface="Wingdings" panose="05000000000000000000" pitchFamily="2" charset="2"/>
              <a:buChar char="§"/>
            </a:pPr>
            <a:r>
              <a:rPr lang="en-US" dirty="0"/>
              <a:t>Graduate Research Assistants (A148)</a:t>
            </a:r>
          </a:p>
          <a:p>
            <a:pPr marL="800100" lvl="1" indent="-342900">
              <a:lnSpc>
                <a:spcPct val="150000"/>
              </a:lnSpc>
              <a:buFont typeface="Wingdings" panose="05000000000000000000" pitchFamily="2" charset="2"/>
              <a:buChar char="§"/>
            </a:pPr>
            <a:r>
              <a:rPr lang="en-US" dirty="0"/>
              <a:t>Graduate Teaching Assistants (A138)</a:t>
            </a:r>
          </a:p>
          <a:p>
            <a:pPr marL="800100" lvl="1" indent="-342900">
              <a:lnSpc>
                <a:spcPct val="150000"/>
              </a:lnSpc>
              <a:buFont typeface="Wingdings" panose="05000000000000000000" pitchFamily="2" charset="2"/>
              <a:buChar char="§"/>
            </a:pPr>
            <a:r>
              <a:rPr lang="en-US" dirty="0"/>
              <a:t>Graduate Teaching &amp; Research Assistants (A178)</a:t>
            </a:r>
          </a:p>
          <a:p>
            <a:pPr marL="800100" lvl="1" indent="-342900">
              <a:lnSpc>
                <a:spcPct val="150000"/>
              </a:lnSpc>
              <a:buFont typeface="Wingdings" panose="05000000000000000000" pitchFamily="2" charset="2"/>
              <a:buChar char="§"/>
            </a:pPr>
            <a:r>
              <a:rPr lang="en-US" b="1" i="1" dirty="0" smtClean="0"/>
              <a:t>Graduate </a:t>
            </a:r>
            <a:r>
              <a:rPr lang="en-US" b="1" i="1" dirty="0"/>
              <a:t>Services Assistants (A198)</a:t>
            </a:r>
          </a:p>
          <a:p>
            <a:pPr marL="857250" lvl="1" indent="-400050">
              <a:lnSpc>
                <a:spcPct val="150000"/>
              </a:lnSpc>
              <a:buFont typeface="Wingdings" panose="05000000000000000000" pitchFamily="2" charset="2"/>
              <a:buChar char="§"/>
            </a:pPr>
            <a:endParaRPr lang="en-US" dirty="0"/>
          </a:p>
          <a:p>
            <a:pPr marL="457200" lvl="1" indent="0">
              <a:lnSpc>
                <a:spcPct val="150000"/>
              </a:lnSpc>
              <a:buNone/>
            </a:pPr>
            <a:endParaRPr lang="en-US" dirty="0"/>
          </a:p>
          <a:p>
            <a:pPr marL="0" indent="0">
              <a:buNone/>
            </a:pPr>
            <a:endParaRPr lang="en-US" dirty="0"/>
          </a:p>
        </p:txBody>
      </p:sp>
    </p:spTree>
    <p:extLst>
      <p:ext uri="{BB962C8B-B14F-4D97-AF65-F5344CB8AC3E}">
        <p14:creationId xmlns:p14="http://schemas.microsoft.com/office/powerpoint/2010/main" val="983196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40903"/>
            <a:ext cx="8229600" cy="1068387"/>
          </a:xfrm>
        </p:spPr>
        <p:txBody>
          <a:bodyPr/>
          <a:lstStyle/>
          <a:p>
            <a:pPr algn="ctr"/>
            <a:r>
              <a:rPr lang="en-US" sz="3600" b="1" dirty="0"/>
              <a:t>Hours / FTE</a:t>
            </a:r>
          </a:p>
        </p:txBody>
      </p:sp>
      <p:sp>
        <p:nvSpPr>
          <p:cNvPr id="8" name="Content Placeholder 7"/>
          <p:cNvSpPr>
            <a:spLocks noGrp="1"/>
          </p:cNvSpPr>
          <p:nvPr>
            <p:ph idx="1"/>
          </p:nvPr>
        </p:nvSpPr>
        <p:spPr>
          <a:xfrm>
            <a:off x="457200" y="1714500"/>
            <a:ext cx="8454044" cy="4457699"/>
          </a:xfrm>
        </p:spPr>
        <p:txBody>
          <a:bodyPr/>
          <a:lstStyle/>
          <a:p>
            <a:pPr>
              <a:buFont typeface="Wingdings" panose="05000000000000000000" pitchFamily="2" charset="2"/>
              <a:buChar char="§"/>
            </a:pPr>
            <a:r>
              <a:rPr lang="en-US" sz="2600" dirty="0"/>
              <a:t>Graduate Students may work up to 29 </a:t>
            </a:r>
            <a:r>
              <a:rPr lang="en-US" sz="2600" dirty="0" smtClean="0"/>
              <a:t>hours, 0.725 FTE </a:t>
            </a:r>
            <a:r>
              <a:rPr lang="en-US" sz="2600" dirty="0"/>
              <a:t>combined with all other </a:t>
            </a:r>
            <a:r>
              <a:rPr lang="en-US" sz="2600" dirty="0" smtClean="0"/>
              <a:t>on-campus appointments.</a:t>
            </a:r>
          </a:p>
          <a:p>
            <a:pPr>
              <a:buFont typeface="Wingdings" panose="05000000000000000000" pitchFamily="2" charset="2"/>
              <a:buChar char="§"/>
            </a:pPr>
            <a:r>
              <a:rPr lang="en-US" sz="2600" dirty="0"/>
              <a:t>I</a:t>
            </a:r>
            <a:r>
              <a:rPr lang="en-US" sz="2600" dirty="0" smtClean="0"/>
              <a:t>nternational </a:t>
            </a:r>
            <a:r>
              <a:rPr lang="en-US" sz="2600" dirty="0"/>
              <a:t>students on </a:t>
            </a:r>
            <a:r>
              <a:rPr lang="en-US" sz="2600" dirty="0" smtClean="0"/>
              <a:t>F-1 </a:t>
            </a:r>
            <a:r>
              <a:rPr lang="en-US" sz="2600" dirty="0"/>
              <a:t>visas are restricted </a:t>
            </a:r>
            <a:r>
              <a:rPr lang="en-US" sz="2600" dirty="0" smtClean="0"/>
              <a:t>to 20 hours,0.5 FTE combined </a:t>
            </a:r>
            <a:r>
              <a:rPr lang="en-US" sz="2600" dirty="0"/>
              <a:t>with all other </a:t>
            </a:r>
            <a:r>
              <a:rPr lang="en-US" sz="2600" dirty="0" smtClean="0"/>
              <a:t>on-campus appointments</a:t>
            </a:r>
            <a:r>
              <a:rPr lang="en-US" sz="2600" dirty="0"/>
              <a:t> </a:t>
            </a:r>
            <a:r>
              <a:rPr lang="en-US" sz="2600" u="sng" dirty="0" smtClean="0"/>
              <a:t>while enrolled</a:t>
            </a:r>
            <a:r>
              <a:rPr lang="en-US" sz="2600" dirty="0" smtClean="0"/>
              <a:t>.  </a:t>
            </a:r>
            <a:endParaRPr lang="en-US" sz="2600" dirty="0"/>
          </a:p>
          <a:p>
            <a:pPr>
              <a:buFont typeface="Wingdings" panose="05000000000000000000" pitchFamily="2" charset="2"/>
              <a:buChar char="§"/>
            </a:pPr>
            <a:r>
              <a:rPr lang="en-US" sz="2600" i="1" dirty="0"/>
              <a:t>Can a student work over 29 </a:t>
            </a:r>
            <a:r>
              <a:rPr lang="en-US" sz="2600" i="1" dirty="0" smtClean="0"/>
              <a:t>hours? </a:t>
            </a:r>
            <a:endParaRPr lang="en-US" sz="2600" i="1" dirty="0"/>
          </a:p>
          <a:p>
            <a:pPr>
              <a:buFont typeface="Wingdings" panose="05000000000000000000" pitchFamily="2" charset="2"/>
              <a:buChar char="§"/>
            </a:pPr>
            <a:r>
              <a:rPr lang="en-US" sz="2600" dirty="0" smtClean="0"/>
              <a:t>Yes</a:t>
            </a:r>
            <a:r>
              <a:rPr lang="en-US" sz="2600" dirty="0"/>
              <a:t>, with </a:t>
            </a:r>
            <a:r>
              <a:rPr lang="en-US" sz="2600" dirty="0" smtClean="0"/>
              <a:t>College Dean approval </a:t>
            </a:r>
            <a:r>
              <a:rPr lang="en-US" sz="2600" dirty="0"/>
              <a:t>in Next </a:t>
            </a:r>
            <a:r>
              <a:rPr lang="en-US" sz="2600" dirty="0" smtClean="0"/>
              <a:t>Gen</a:t>
            </a:r>
          </a:p>
          <a:p>
            <a:pPr>
              <a:buFont typeface="Wingdings" panose="05000000000000000000" pitchFamily="2" charset="2"/>
              <a:buChar char="§"/>
            </a:pPr>
            <a:r>
              <a:rPr lang="en-US" sz="2600" dirty="0" smtClean="0"/>
              <a:t>Students </a:t>
            </a:r>
            <a:r>
              <a:rPr lang="en-US" sz="2600" dirty="0"/>
              <a:t>working more than 29 hours </a:t>
            </a:r>
            <a:r>
              <a:rPr lang="en-US" sz="2600" dirty="0" smtClean="0"/>
              <a:t>can lose their FICA tax exemption.</a:t>
            </a:r>
            <a:endParaRPr lang="en-US" sz="2600" dirty="0"/>
          </a:p>
        </p:txBody>
      </p:sp>
    </p:spTree>
    <p:extLst>
      <p:ext uri="{BB962C8B-B14F-4D97-AF65-F5344CB8AC3E}">
        <p14:creationId xmlns:p14="http://schemas.microsoft.com/office/powerpoint/2010/main" val="1561364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7" y="337435"/>
            <a:ext cx="8229600" cy="865893"/>
          </a:xfrm>
        </p:spPr>
        <p:txBody>
          <a:bodyPr/>
          <a:lstStyle/>
          <a:p>
            <a:pPr algn="ctr"/>
            <a:r>
              <a:rPr lang="en-US" sz="3600" b="1" dirty="0"/>
              <a:t>Appropriate Dates</a:t>
            </a:r>
          </a:p>
        </p:txBody>
      </p:sp>
      <p:sp>
        <p:nvSpPr>
          <p:cNvPr id="7" name="Content Placeholder 6"/>
          <p:cNvSpPr>
            <a:spLocks noGrp="1"/>
          </p:cNvSpPr>
          <p:nvPr>
            <p:ph sz="half" idx="2"/>
          </p:nvPr>
        </p:nvSpPr>
        <p:spPr>
          <a:xfrm>
            <a:off x="547546" y="2069307"/>
            <a:ext cx="3868340" cy="4673399"/>
          </a:xfrm>
        </p:spPr>
        <p:txBody>
          <a:bodyPr>
            <a:normAutofit/>
          </a:bodyPr>
          <a:lstStyle/>
          <a:p>
            <a:pPr lvl="1"/>
            <a:endParaRPr lang="en-US" sz="2200" dirty="0"/>
          </a:p>
          <a:p>
            <a:pPr lvl="1"/>
            <a:endParaRPr lang="en-US" dirty="0"/>
          </a:p>
        </p:txBody>
      </p:sp>
      <p:graphicFrame>
        <p:nvGraphicFramePr>
          <p:cNvPr id="3" name="Content Placeholder 2"/>
          <p:cNvGraphicFramePr>
            <a:graphicFrameLocks noGrp="1"/>
          </p:cNvGraphicFramePr>
          <p:nvPr>
            <p:ph sz="quarter" idx="4"/>
            <p:extLst/>
          </p:nvPr>
        </p:nvGraphicFramePr>
        <p:xfrm>
          <a:off x="59517" y="1147060"/>
          <a:ext cx="8976270" cy="5173265"/>
        </p:xfrm>
        <a:graphic>
          <a:graphicData uri="http://schemas.openxmlformats.org/drawingml/2006/table">
            <a:tbl>
              <a:tblPr firstRow="1" bandRow="1">
                <a:tableStyleId>{073A0DAA-6AF3-43AB-8588-CEC1D06C72B9}</a:tableStyleId>
              </a:tblPr>
              <a:tblGrid>
                <a:gridCol w="4670321">
                  <a:extLst>
                    <a:ext uri="{9D8B030D-6E8A-4147-A177-3AD203B41FA5}">
                      <a16:colId xmlns:a16="http://schemas.microsoft.com/office/drawing/2014/main" val="642885772"/>
                    </a:ext>
                  </a:extLst>
                </a:gridCol>
                <a:gridCol w="4305949">
                  <a:extLst>
                    <a:ext uri="{9D8B030D-6E8A-4147-A177-3AD203B41FA5}">
                      <a16:colId xmlns:a16="http://schemas.microsoft.com/office/drawing/2014/main" val="3455584933"/>
                    </a:ext>
                  </a:extLst>
                </a:gridCol>
              </a:tblGrid>
              <a:tr h="347595">
                <a:tc>
                  <a:txBody>
                    <a:bodyPr/>
                    <a:lstStyle/>
                    <a:p>
                      <a:pPr algn="ctr"/>
                      <a:r>
                        <a:rPr lang="en-US" dirty="0" smtClean="0"/>
                        <a:t>Teaching Assistantships</a:t>
                      </a:r>
                      <a:endParaRPr lang="en-US" dirty="0"/>
                    </a:p>
                  </a:txBody>
                  <a:tcPr/>
                </a:tc>
                <a:tc>
                  <a:txBody>
                    <a:bodyPr/>
                    <a:lstStyle/>
                    <a:p>
                      <a:pPr algn="ctr"/>
                      <a:r>
                        <a:rPr lang="en-US" dirty="0" smtClean="0"/>
                        <a:t>Other</a:t>
                      </a:r>
                      <a:r>
                        <a:rPr lang="en-US" baseline="0" dirty="0" smtClean="0"/>
                        <a:t> Assistantships</a:t>
                      </a:r>
                      <a:endParaRPr lang="en-US" dirty="0"/>
                    </a:p>
                  </a:txBody>
                  <a:tcPr/>
                </a:tc>
                <a:extLst>
                  <a:ext uri="{0D108BD9-81ED-4DB2-BD59-A6C34878D82A}">
                    <a16:rowId xmlns:a16="http://schemas.microsoft.com/office/drawing/2014/main" val="1717063134"/>
                  </a:ext>
                </a:extLst>
              </a:tr>
              <a:tr h="550359">
                <a:tc>
                  <a:txBody>
                    <a:bodyPr/>
                    <a:lstStyle/>
                    <a:p>
                      <a:pPr algn="l"/>
                      <a:r>
                        <a:rPr lang="en-US" sz="1600" dirty="0" smtClean="0"/>
                        <a:t>Can work throughout</a:t>
                      </a:r>
                      <a:r>
                        <a:rPr lang="en-US" sz="1600" baseline="0" dirty="0" smtClean="0"/>
                        <a:t> the year </a:t>
                      </a:r>
                      <a:r>
                        <a:rPr lang="en-US" sz="1600" u="sng" baseline="0" dirty="0" smtClean="0"/>
                        <a:t>during specified periods</a:t>
                      </a:r>
                      <a:r>
                        <a:rPr lang="en-US" sz="1600" baseline="0" dirty="0" smtClean="0"/>
                        <a:t>. </a:t>
                      </a:r>
                      <a:endParaRPr lang="en-US" sz="1600" dirty="0"/>
                    </a:p>
                  </a:txBody>
                  <a:tcPr/>
                </a:tc>
                <a:tc>
                  <a:txBody>
                    <a:bodyPr/>
                    <a:lstStyle/>
                    <a:p>
                      <a:pPr algn="l"/>
                      <a:r>
                        <a:rPr lang="en-US" sz="1600" dirty="0" smtClean="0"/>
                        <a:t>Allowed</a:t>
                      </a:r>
                      <a:r>
                        <a:rPr lang="en-US" sz="1600" baseline="0" dirty="0" smtClean="0"/>
                        <a:t> anytime throughout the year.</a:t>
                      </a:r>
                      <a:endParaRPr lang="en-US" sz="1600" dirty="0"/>
                    </a:p>
                  </a:txBody>
                  <a:tcPr/>
                </a:tc>
                <a:extLst>
                  <a:ext uri="{0D108BD9-81ED-4DB2-BD59-A6C34878D82A}">
                    <a16:rowId xmlns:a16="http://schemas.microsoft.com/office/drawing/2014/main" val="2232704434"/>
                  </a:ext>
                </a:extLst>
              </a:tr>
              <a:tr h="1477278">
                <a:tc>
                  <a:txBody>
                    <a:bodyPr/>
                    <a:lstStyle/>
                    <a:p>
                      <a:pPr algn="ctr"/>
                      <a:r>
                        <a:rPr lang="en-US" sz="1600" dirty="0" smtClean="0"/>
                        <a:t>Fall Semester: 8/16/20xx</a:t>
                      </a:r>
                      <a:r>
                        <a:rPr lang="en-US" sz="1600" baseline="0" dirty="0" smtClean="0"/>
                        <a:t> – 12/31/20xx</a:t>
                      </a:r>
                    </a:p>
                    <a:p>
                      <a:pPr algn="ctr"/>
                      <a:r>
                        <a:rPr lang="en-US" sz="1600" baseline="0" dirty="0" smtClean="0"/>
                        <a:t>Spring Semester: 1/1/20xx – 5/15/20xx</a:t>
                      </a:r>
                    </a:p>
                    <a:p>
                      <a:pPr algn="ctr"/>
                      <a:r>
                        <a:rPr lang="en-US" sz="1600" baseline="0" dirty="0" smtClean="0"/>
                        <a:t>Academic Year: 8/16/20xx – 5/15/20xx</a:t>
                      </a:r>
                    </a:p>
                    <a:p>
                      <a:pPr algn="ctr"/>
                      <a:r>
                        <a:rPr lang="en-US" sz="1600" b="1" baseline="0" dirty="0" smtClean="0"/>
                        <a:t>*New Summer I: </a:t>
                      </a:r>
                      <a:r>
                        <a:rPr lang="en-US" sz="1600" baseline="0" dirty="0" smtClean="0"/>
                        <a:t>5/16/20xx – 6/30/20xx</a:t>
                      </a:r>
                    </a:p>
                    <a:p>
                      <a:pPr algn="ctr"/>
                      <a:r>
                        <a:rPr lang="en-US" sz="1600" b="1" baseline="0" dirty="0" smtClean="0"/>
                        <a:t>*New Summer II: </a:t>
                      </a:r>
                      <a:r>
                        <a:rPr lang="en-US" sz="1600" baseline="0" dirty="0" smtClean="0"/>
                        <a:t>7/1/20xx – 8/15/20xx</a:t>
                      </a:r>
                    </a:p>
                    <a:p>
                      <a:pPr algn="ctr"/>
                      <a:r>
                        <a:rPr lang="en-US" sz="1600" b="1" baseline="0" dirty="0" smtClean="0"/>
                        <a:t>*New Full Summer: </a:t>
                      </a:r>
                      <a:r>
                        <a:rPr lang="en-US" sz="1600" baseline="0" dirty="0" smtClean="0"/>
                        <a:t>5/16/20xx – 8/15/20xx</a:t>
                      </a:r>
                      <a:endParaRPr lang="en-US" sz="1600" dirty="0"/>
                    </a:p>
                  </a:txBody>
                  <a:tcPr/>
                </a:tc>
                <a:tc>
                  <a:txBody>
                    <a:bodyPr/>
                    <a:lstStyle/>
                    <a:p>
                      <a:pPr algn="l"/>
                      <a:r>
                        <a:rPr lang="en-US" sz="1600" dirty="0" smtClean="0"/>
                        <a:t>We encourage the use of semester dates, however, alternative begin and end dates are allowed. </a:t>
                      </a:r>
                      <a:endParaRPr lang="en-US" sz="1600" dirty="0"/>
                    </a:p>
                  </a:txBody>
                  <a:tcPr/>
                </a:tc>
                <a:extLst>
                  <a:ext uri="{0D108BD9-81ED-4DB2-BD59-A6C34878D82A}">
                    <a16:rowId xmlns:a16="http://schemas.microsoft.com/office/drawing/2014/main" val="1044732725"/>
                  </a:ext>
                </a:extLst>
              </a:tr>
              <a:tr h="893750">
                <a:tc>
                  <a:txBody>
                    <a:bodyPr/>
                    <a:lstStyle/>
                    <a:p>
                      <a:pPr algn="l"/>
                      <a:r>
                        <a:rPr lang="en-US" sz="1600" dirty="0" smtClean="0"/>
                        <a:t>International</a:t>
                      </a:r>
                      <a:r>
                        <a:rPr lang="en-US" sz="1600" baseline="0" dirty="0" smtClean="0"/>
                        <a:t> students may continue to receive compensation after graduation, </a:t>
                      </a:r>
                      <a:r>
                        <a:rPr lang="en-US" sz="1600" u="sng" baseline="0" dirty="0" smtClean="0"/>
                        <a:t>but must stop working</a:t>
                      </a:r>
                      <a:r>
                        <a:rPr lang="en-US" sz="1600" baseline="0" dirty="0" smtClean="0"/>
                        <a:t>. </a:t>
                      </a:r>
                      <a:endParaRPr lang="en-US" sz="1600" dirty="0"/>
                    </a:p>
                  </a:txBody>
                  <a:tcPr/>
                </a:tc>
                <a:tc>
                  <a:txBody>
                    <a:bodyPr/>
                    <a:lstStyle/>
                    <a:p>
                      <a:pPr algn="l"/>
                      <a:r>
                        <a:rPr lang="en-US" sz="1600" dirty="0" smtClean="0"/>
                        <a:t>International students who are graduating must</a:t>
                      </a:r>
                      <a:r>
                        <a:rPr lang="en-US" sz="1600" baseline="0" dirty="0" smtClean="0"/>
                        <a:t> be terminated from their assistantship as of the date of graduation. </a:t>
                      </a:r>
                      <a:endParaRPr lang="en-US" sz="1600" dirty="0"/>
                    </a:p>
                  </a:txBody>
                  <a:tcPr/>
                </a:tc>
                <a:extLst>
                  <a:ext uri="{0D108BD9-81ED-4DB2-BD59-A6C34878D82A}">
                    <a16:rowId xmlns:a16="http://schemas.microsoft.com/office/drawing/2014/main" val="1167159271"/>
                  </a:ext>
                </a:extLst>
              </a:tr>
              <a:tr h="1718751">
                <a:tc>
                  <a:txBody>
                    <a:bodyPr/>
                    <a:lstStyle/>
                    <a:p>
                      <a:pPr marL="285750" indent="-285750" algn="l">
                        <a:buFont typeface="Wingdings" panose="05000000000000000000" pitchFamily="2" charset="2"/>
                        <a:buChar char="§"/>
                      </a:pPr>
                      <a:r>
                        <a:rPr lang="en-US" sz="1600" dirty="0" smtClean="0"/>
                        <a:t>Domestic students may be hired the summer prior to their fall admit term.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smtClean="0"/>
                        <a:t>International students have visa work restrictions and cannot</a:t>
                      </a:r>
                      <a:r>
                        <a:rPr lang="en-US" sz="1600" baseline="0" dirty="0" smtClean="0"/>
                        <a:t> be hired more than 30 days in advance of their I-20 start date. </a:t>
                      </a:r>
                      <a:endParaRPr lang="en-US" sz="1600" dirty="0" smtClean="0"/>
                    </a:p>
                    <a:p>
                      <a:pPr marL="285750" indent="-285750" algn="l">
                        <a:buFont typeface="Wingdings" panose="05000000000000000000" pitchFamily="2" charset="2"/>
                        <a:buChar char="§"/>
                      </a:pP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smtClean="0"/>
                        <a:t>Domestic students may be hired the summer prior to their fall admit term.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smtClean="0"/>
                        <a:t>International students have visa work restrictions and cannot</a:t>
                      </a:r>
                      <a:r>
                        <a:rPr lang="en-US" sz="1600" baseline="0" dirty="0" smtClean="0"/>
                        <a:t> be hired more than 30 days in advance of their I-20 start date. </a:t>
                      </a:r>
                      <a:endParaRPr lang="en-US" sz="160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smtClean="0"/>
                    </a:p>
                    <a:p>
                      <a:pPr algn="ctr"/>
                      <a:endParaRPr lang="en-US" sz="1600" dirty="0"/>
                    </a:p>
                  </a:txBody>
                  <a:tcPr/>
                </a:tc>
                <a:extLst>
                  <a:ext uri="{0D108BD9-81ED-4DB2-BD59-A6C34878D82A}">
                    <a16:rowId xmlns:a16="http://schemas.microsoft.com/office/drawing/2014/main" val="1136371647"/>
                  </a:ext>
                </a:extLst>
              </a:tr>
            </a:tbl>
          </a:graphicData>
        </a:graphic>
      </p:graphicFrame>
    </p:spTree>
    <p:extLst>
      <p:ext uri="{BB962C8B-B14F-4D97-AF65-F5344CB8AC3E}">
        <p14:creationId xmlns:p14="http://schemas.microsoft.com/office/powerpoint/2010/main" val="3327269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2776"/>
            <a:ext cx="7886700" cy="745761"/>
          </a:xfrm>
        </p:spPr>
        <p:txBody>
          <a:bodyPr/>
          <a:lstStyle/>
          <a:p>
            <a:pPr algn="ctr"/>
            <a:r>
              <a:rPr lang="en-US" sz="3600" b="1" dirty="0"/>
              <a:t>What are </a:t>
            </a:r>
            <a:r>
              <a:rPr lang="en-US" sz="3600" b="1" dirty="0" smtClean="0"/>
              <a:t>Fellowships?</a:t>
            </a:r>
            <a:endParaRPr lang="en-US" sz="3600" b="1" dirty="0"/>
          </a:p>
        </p:txBody>
      </p:sp>
      <p:sp>
        <p:nvSpPr>
          <p:cNvPr id="3" name="Content Placeholder 2"/>
          <p:cNvSpPr>
            <a:spLocks noGrp="1"/>
          </p:cNvSpPr>
          <p:nvPr>
            <p:ph idx="1"/>
          </p:nvPr>
        </p:nvSpPr>
        <p:spPr>
          <a:xfrm>
            <a:off x="222069" y="1515291"/>
            <a:ext cx="8554941" cy="3004459"/>
          </a:xfrm>
        </p:spPr>
        <p:txBody>
          <a:bodyPr>
            <a:normAutofit fontScale="25000" lnSpcReduction="20000"/>
          </a:bodyPr>
          <a:lstStyle/>
          <a:p>
            <a:pPr marL="342900" indent="-342900">
              <a:buFont typeface="Wingdings" panose="05000000000000000000" pitchFamily="2" charset="2"/>
              <a:buChar char="§"/>
            </a:pPr>
            <a:r>
              <a:rPr lang="en-US" sz="9600" dirty="0" smtClean="0"/>
              <a:t>No Work Obligation Awards</a:t>
            </a:r>
          </a:p>
          <a:p>
            <a:pPr marL="342900" indent="-342900">
              <a:buFont typeface="Wingdings" panose="05000000000000000000" pitchFamily="2" charset="2"/>
              <a:buChar char="§"/>
            </a:pPr>
            <a:r>
              <a:rPr lang="en-US" sz="9600" dirty="0"/>
              <a:t>Not considered </a:t>
            </a:r>
            <a:r>
              <a:rPr lang="en-US" sz="9600" dirty="0" smtClean="0"/>
              <a:t>employment </a:t>
            </a:r>
          </a:p>
          <a:p>
            <a:pPr marL="342900" indent="-342900">
              <a:buFont typeface="Wingdings" panose="05000000000000000000" pitchFamily="2" charset="2"/>
              <a:buChar char="§"/>
            </a:pPr>
            <a:r>
              <a:rPr lang="en-US" sz="9600" dirty="0" smtClean="0"/>
              <a:t>Payments are not considered wages</a:t>
            </a:r>
            <a:endParaRPr lang="en-US" sz="9600" i="1" dirty="0"/>
          </a:p>
          <a:p>
            <a:pPr marL="342900" indent="-342900">
              <a:buFont typeface="Wingdings" panose="05000000000000000000" pitchFamily="2" charset="2"/>
              <a:buChar char="§"/>
            </a:pPr>
            <a:r>
              <a:rPr lang="en-US" sz="9600" dirty="0" smtClean="0"/>
              <a:t>Can be funded </a:t>
            </a:r>
            <a:r>
              <a:rPr lang="en-US" sz="9600" dirty="0"/>
              <a:t>by the </a:t>
            </a:r>
            <a:r>
              <a:rPr lang="en-US" sz="9600" dirty="0" smtClean="0"/>
              <a:t>Grad </a:t>
            </a:r>
            <a:r>
              <a:rPr lang="en-US" sz="9600" dirty="0"/>
              <a:t>School, College, or Department</a:t>
            </a:r>
          </a:p>
          <a:p>
            <a:pPr marL="342900" indent="-342900">
              <a:buFont typeface="Wingdings" panose="05000000000000000000" pitchFamily="2" charset="2"/>
              <a:buChar char="§"/>
            </a:pPr>
            <a:r>
              <a:rPr lang="en-US" sz="9600" dirty="0"/>
              <a:t>Disbursed through monthly </a:t>
            </a:r>
            <a:r>
              <a:rPr lang="en-US" sz="9600" dirty="0" smtClean="0"/>
              <a:t>payments</a:t>
            </a:r>
            <a:endParaRPr lang="en-US" sz="9600" dirty="0"/>
          </a:p>
          <a:p>
            <a:pPr marL="0" lvl="0" indent="0">
              <a:lnSpc>
                <a:spcPct val="170000"/>
              </a:lnSpc>
              <a:buNone/>
            </a:pPr>
            <a:r>
              <a:rPr lang="en-US" sz="9600" b="1" dirty="0" smtClean="0"/>
              <a:t>Eligibility Requirements</a:t>
            </a:r>
            <a:endParaRPr lang="en-US" sz="9600" b="1" dirty="0"/>
          </a:p>
          <a:p>
            <a:pPr marL="800100" lvl="1" indent="-342900">
              <a:lnSpc>
                <a:spcPct val="170000"/>
              </a:lnSpc>
              <a:spcBef>
                <a:spcPts val="0"/>
              </a:spcBef>
              <a:buFont typeface="Wingdings" panose="05000000000000000000" pitchFamily="2" charset="2"/>
              <a:buChar char="§"/>
            </a:pPr>
            <a:r>
              <a:rPr lang="en-US" sz="9600" dirty="0"/>
              <a:t>Fully admitted </a:t>
            </a:r>
          </a:p>
          <a:p>
            <a:pPr marL="800100" lvl="1" indent="-342900">
              <a:lnSpc>
                <a:spcPct val="170000"/>
              </a:lnSpc>
              <a:spcBef>
                <a:spcPts val="0"/>
              </a:spcBef>
              <a:buFont typeface="Wingdings" panose="05000000000000000000" pitchFamily="2" charset="2"/>
              <a:buChar char="§"/>
            </a:pPr>
            <a:r>
              <a:rPr lang="en-US" sz="9600" dirty="0"/>
              <a:t>Enrolled full-time</a:t>
            </a:r>
          </a:p>
          <a:p>
            <a:pPr marL="800100" lvl="1" indent="-342900">
              <a:lnSpc>
                <a:spcPct val="170000"/>
              </a:lnSpc>
              <a:spcBef>
                <a:spcPts val="0"/>
              </a:spcBef>
              <a:buFont typeface="Wingdings" panose="05000000000000000000" pitchFamily="2" charset="2"/>
              <a:buChar char="§"/>
            </a:pPr>
            <a:r>
              <a:rPr lang="en-US" sz="9600" dirty="0"/>
              <a:t>Good academic standing</a:t>
            </a:r>
          </a:p>
          <a:p>
            <a:pPr marL="800100" lvl="1" indent="-342900">
              <a:lnSpc>
                <a:spcPct val="170000"/>
              </a:lnSpc>
              <a:spcBef>
                <a:spcPts val="0"/>
              </a:spcBef>
              <a:buFont typeface="Wingdings" panose="05000000000000000000" pitchFamily="2" charset="2"/>
              <a:buChar char="§"/>
            </a:pPr>
            <a:r>
              <a:rPr lang="en-US" sz="9600" dirty="0"/>
              <a:t>+3.0 GPA</a:t>
            </a:r>
          </a:p>
          <a:p>
            <a:endParaRPr lang="en-US" dirty="0"/>
          </a:p>
        </p:txBody>
      </p:sp>
    </p:spTree>
    <p:extLst>
      <p:ext uri="{BB962C8B-B14F-4D97-AF65-F5344CB8AC3E}">
        <p14:creationId xmlns:p14="http://schemas.microsoft.com/office/powerpoint/2010/main" val="2436249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5"/>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Contact  </a:t>
            </a:r>
            <a:r>
              <a:rPr lang="en-US" sz="2000">
                <a:solidFill>
                  <a:schemeClr val="lt1"/>
                </a:solidFill>
                <a:latin typeface="Arial"/>
                <a:ea typeface="Arial"/>
                <a:cs typeface="Arial"/>
                <a:sym typeface="Arial"/>
              </a:rPr>
              <a:t>●  Vanessa Doriott Anderson  ●  919.515.8676  ●  vkdoriot@ncsu.edu</a:t>
            </a:r>
            <a:endParaRPr sz="2000">
              <a:solidFill>
                <a:schemeClr val="lt1"/>
              </a:solidFill>
              <a:latin typeface="Arial"/>
              <a:ea typeface="Arial"/>
              <a:cs typeface="Arial"/>
              <a:sym typeface="Arial"/>
            </a:endParaRPr>
          </a:p>
        </p:txBody>
      </p:sp>
      <p:sp>
        <p:nvSpPr>
          <p:cNvPr id="116" name="Google Shape;116;p5"/>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Frequently Asked Questions (2022)</a:t>
            </a:r>
            <a:endParaRPr/>
          </a:p>
        </p:txBody>
      </p:sp>
      <p:sp>
        <p:nvSpPr>
          <p:cNvPr id="117" name="Google Shape;117;p5"/>
          <p:cNvSpPr txBox="1">
            <a:spLocks noGrp="1"/>
          </p:cNvSpPr>
          <p:nvPr>
            <p:ph type="body" idx="1"/>
          </p:nvPr>
        </p:nvSpPr>
        <p:spPr>
          <a:xfrm>
            <a:off x="457200" y="1895347"/>
            <a:ext cx="8229600" cy="43601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a:t>Q: Is the New TA Workshop required?</a:t>
            </a:r>
            <a:endParaRPr/>
          </a:p>
          <a:p>
            <a:pPr marL="0" lvl="0" indent="0" algn="l" rtl="0">
              <a:spcBef>
                <a:spcPts val="400"/>
              </a:spcBef>
              <a:spcAft>
                <a:spcPts val="0"/>
              </a:spcAft>
              <a:buClr>
                <a:schemeClr val="dk1"/>
              </a:buClr>
              <a:buSzPts val="2000"/>
              <a:buNone/>
            </a:pPr>
            <a:r>
              <a:rPr lang="en-US" sz="2000" i="1"/>
              <a:t>A: The Graduate School does not require attendance; however, individual departments or colleges are free to make participation a requirement.</a:t>
            </a:r>
            <a:endParaRPr/>
          </a:p>
          <a:p>
            <a:pPr marL="0" lvl="0" indent="0" algn="l" rtl="0">
              <a:spcBef>
                <a:spcPts val="280"/>
              </a:spcBef>
              <a:spcAft>
                <a:spcPts val="0"/>
              </a:spcAft>
              <a:buClr>
                <a:schemeClr val="dk1"/>
              </a:buClr>
              <a:buSzPts val="1400"/>
              <a:buNone/>
            </a:pPr>
            <a:endParaRPr sz="1400" i="1"/>
          </a:p>
          <a:p>
            <a:pPr marL="0" lvl="0" indent="0" algn="l" rtl="0">
              <a:spcBef>
                <a:spcPts val="400"/>
              </a:spcBef>
              <a:spcAft>
                <a:spcPts val="0"/>
              </a:spcAft>
              <a:buClr>
                <a:schemeClr val="dk1"/>
              </a:buClr>
              <a:buSzPts val="2000"/>
              <a:buNone/>
            </a:pPr>
            <a:r>
              <a:rPr lang="en-US" sz="2000"/>
              <a:t>Q: My student can’t access the registration form. What should they do?</a:t>
            </a:r>
            <a:endParaRPr/>
          </a:p>
          <a:p>
            <a:pPr marL="0" lvl="0" indent="0" algn="l" rtl="0">
              <a:spcBef>
                <a:spcPts val="400"/>
              </a:spcBef>
              <a:spcAft>
                <a:spcPts val="0"/>
              </a:spcAft>
              <a:buClr>
                <a:schemeClr val="dk1"/>
              </a:buClr>
              <a:buSzPts val="2000"/>
              <a:buNone/>
            </a:pPr>
            <a:r>
              <a:rPr lang="en-US" sz="2000" i="1"/>
              <a:t>A: They should make sure they’re logged into their NC State Google account. This almost always solves the problem.</a:t>
            </a:r>
            <a:endParaRPr/>
          </a:p>
          <a:p>
            <a:pPr marL="0" lvl="0" indent="0" algn="l" rtl="0">
              <a:spcBef>
                <a:spcPts val="280"/>
              </a:spcBef>
              <a:spcAft>
                <a:spcPts val="0"/>
              </a:spcAft>
              <a:buClr>
                <a:schemeClr val="dk1"/>
              </a:buClr>
              <a:buSzPts val="1400"/>
              <a:buNone/>
            </a:pPr>
            <a:endParaRPr sz="1400" i="1"/>
          </a:p>
          <a:p>
            <a:pPr marL="0" lvl="0" indent="0" algn="l" rtl="0">
              <a:spcBef>
                <a:spcPts val="400"/>
              </a:spcBef>
              <a:spcAft>
                <a:spcPts val="0"/>
              </a:spcAft>
              <a:buClr>
                <a:schemeClr val="dk1"/>
              </a:buClr>
              <a:buSzPts val="2000"/>
              <a:buNone/>
            </a:pPr>
            <a:r>
              <a:rPr lang="en-US" sz="2000"/>
              <a:t>Q: How many times a year do you offer this training?</a:t>
            </a:r>
            <a:endParaRPr/>
          </a:p>
          <a:p>
            <a:pPr marL="0" lvl="0" indent="0" algn="l" rtl="0">
              <a:spcBef>
                <a:spcPts val="400"/>
              </a:spcBef>
              <a:spcAft>
                <a:spcPts val="0"/>
              </a:spcAft>
              <a:buClr>
                <a:schemeClr val="dk1"/>
              </a:buClr>
              <a:buSzPts val="2000"/>
              <a:buNone/>
            </a:pPr>
            <a:r>
              <a:rPr lang="en-US" sz="2000" i="1"/>
              <a:t>A: We provide a full-scale New TA Workshop once per year in August. However, we offer smaller-scale teaching and communication workshops throughout the year.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374"/>
            <a:ext cx="8229600" cy="1068387"/>
          </a:xfrm>
        </p:spPr>
        <p:txBody>
          <a:bodyPr/>
          <a:lstStyle/>
          <a:p>
            <a:pPr algn="ctr"/>
            <a:r>
              <a:rPr lang="en-US" sz="3600" b="1" dirty="0"/>
              <a:t>Fellowship Specific Information</a:t>
            </a:r>
          </a:p>
        </p:txBody>
      </p:sp>
      <p:sp>
        <p:nvSpPr>
          <p:cNvPr id="3" name="Content Placeholder 2"/>
          <p:cNvSpPr>
            <a:spLocks noGrp="1"/>
          </p:cNvSpPr>
          <p:nvPr>
            <p:ph idx="1"/>
          </p:nvPr>
        </p:nvSpPr>
        <p:spPr>
          <a:xfrm>
            <a:off x="457200" y="1407381"/>
            <a:ext cx="8307508" cy="4905955"/>
          </a:xfrm>
        </p:spPr>
        <p:txBody>
          <a:bodyPr>
            <a:normAutofit/>
          </a:bodyPr>
          <a:lstStyle/>
          <a:p>
            <a:pPr>
              <a:buFont typeface="Wingdings" panose="05000000000000000000" pitchFamily="2" charset="2"/>
              <a:buChar char="§"/>
            </a:pPr>
            <a:r>
              <a:rPr lang="en-US" dirty="0"/>
              <a:t>Fellowships are disbursed </a:t>
            </a:r>
            <a:r>
              <a:rPr lang="en-US" dirty="0" smtClean="0"/>
              <a:t>on a monthly basis through </a:t>
            </a:r>
            <a:r>
              <a:rPr lang="en-US" dirty="0"/>
              <a:t>the </a:t>
            </a:r>
            <a:r>
              <a:rPr lang="en-US" dirty="0" smtClean="0"/>
              <a:t>Financial Aid Systems in SIS, not HR.</a:t>
            </a:r>
          </a:p>
          <a:p>
            <a:pPr>
              <a:buFont typeface="Wingdings" panose="05000000000000000000" pitchFamily="2" charset="2"/>
              <a:buChar char="§"/>
            </a:pPr>
            <a:r>
              <a:rPr lang="en-US" dirty="0" smtClean="0"/>
              <a:t>Direct </a:t>
            </a:r>
            <a:r>
              <a:rPr lang="en-US" dirty="0"/>
              <a:t>deposit with Cashier’s Office is </a:t>
            </a:r>
            <a:r>
              <a:rPr lang="en-US" dirty="0" smtClean="0"/>
              <a:t>required.</a:t>
            </a:r>
            <a:endParaRPr lang="en-US" dirty="0"/>
          </a:p>
          <a:p>
            <a:pPr>
              <a:buFont typeface="Wingdings" panose="05000000000000000000" pitchFamily="2" charset="2"/>
              <a:buChar char="§"/>
            </a:pPr>
            <a:r>
              <a:rPr lang="en-US" dirty="0"/>
              <a:t>Processed within financial aid year, </a:t>
            </a:r>
            <a:r>
              <a:rPr lang="en-US" dirty="0" smtClean="0"/>
              <a:t>8/1/20xx </a:t>
            </a:r>
            <a:r>
              <a:rPr lang="en-US" dirty="0"/>
              <a:t>- </a:t>
            </a:r>
            <a:r>
              <a:rPr lang="en-US" dirty="0" smtClean="0"/>
              <a:t>7/31/20xx.</a:t>
            </a:r>
            <a:endParaRPr 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marL="0" indent="0">
              <a:buNone/>
            </a:pPr>
            <a:endParaRPr lang="en-US" sz="2200" b="1" dirty="0" smtClean="0"/>
          </a:p>
          <a:p>
            <a:pPr marL="914400" lvl="2" indent="0">
              <a:buNone/>
            </a:pPr>
            <a:endParaRPr lang="en-US" b="1" dirty="0"/>
          </a:p>
          <a:p>
            <a:pPr>
              <a:buFont typeface="Wingdings" panose="05000000000000000000" pitchFamily="2" charset="2"/>
              <a:buChar char="§"/>
            </a:pPr>
            <a:r>
              <a:rPr lang="en-US" dirty="0"/>
              <a:t>International Students must have a tax assessment to receive award but </a:t>
            </a:r>
            <a:r>
              <a:rPr lang="en-US" u="sng" dirty="0"/>
              <a:t>do not </a:t>
            </a:r>
            <a:r>
              <a:rPr lang="en-US" dirty="0"/>
              <a:t>need </a:t>
            </a:r>
            <a:r>
              <a:rPr lang="en-US" dirty="0" smtClean="0"/>
              <a:t>SSN.</a:t>
            </a:r>
            <a:endParaRPr lang="en-US" dirty="0"/>
          </a:p>
          <a:p>
            <a:endParaRPr lang="en-US" dirty="0"/>
          </a:p>
        </p:txBody>
      </p:sp>
      <p:graphicFrame>
        <p:nvGraphicFramePr>
          <p:cNvPr id="4" name="Table 3"/>
          <p:cNvGraphicFramePr>
            <a:graphicFrameLocks noGrp="1"/>
          </p:cNvGraphicFramePr>
          <p:nvPr>
            <p:extLst/>
          </p:nvPr>
        </p:nvGraphicFramePr>
        <p:xfrm>
          <a:off x="246490" y="3427011"/>
          <a:ext cx="8518218" cy="1882274"/>
        </p:xfrm>
        <a:graphic>
          <a:graphicData uri="http://schemas.openxmlformats.org/drawingml/2006/table">
            <a:tbl>
              <a:tblPr firstRow="1" bandRow="1">
                <a:tableStyleId>{073A0DAA-6AF3-43AB-8588-CEC1D06C72B9}</a:tableStyleId>
              </a:tblPr>
              <a:tblGrid>
                <a:gridCol w="4254767">
                  <a:extLst>
                    <a:ext uri="{9D8B030D-6E8A-4147-A177-3AD203B41FA5}">
                      <a16:colId xmlns:a16="http://schemas.microsoft.com/office/drawing/2014/main" val="3848391041"/>
                    </a:ext>
                  </a:extLst>
                </a:gridCol>
                <a:gridCol w="4263451">
                  <a:extLst>
                    <a:ext uri="{9D8B030D-6E8A-4147-A177-3AD203B41FA5}">
                      <a16:colId xmlns:a16="http://schemas.microsoft.com/office/drawing/2014/main" val="1062001598"/>
                    </a:ext>
                  </a:extLst>
                </a:gridCol>
              </a:tblGrid>
              <a:tr h="723570">
                <a:tc>
                  <a:txBody>
                    <a:bodyPr/>
                    <a:lstStyle/>
                    <a:p>
                      <a:pPr algn="ctr"/>
                      <a:r>
                        <a:rPr lang="en-US" sz="2400" dirty="0" smtClean="0"/>
                        <a:t>Primary Fellowship</a:t>
                      </a:r>
                      <a:endParaRPr lang="en-US" sz="2400" dirty="0"/>
                    </a:p>
                  </a:txBody>
                  <a:tcPr/>
                </a:tc>
                <a:tc>
                  <a:txBody>
                    <a:bodyPr/>
                    <a:lstStyle/>
                    <a:p>
                      <a:pPr algn="ctr"/>
                      <a:r>
                        <a:rPr lang="en-US" sz="2400" dirty="0" smtClean="0"/>
                        <a:t>Supplemental Fellowship</a:t>
                      </a:r>
                      <a:endParaRPr lang="en-US" sz="2400" dirty="0"/>
                    </a:p>
                  </a:txBody>
                  <a:tcPr/>
                </a:tc>
                <a:extLst>
                  <a:ext uri="{0D108BD9-81ED-4DB2-BD59-A6C34878D82A}">
                    <a16:rowId xmlns:a16="http://schemas.microsoft.com/office/drawing/2014/main" val="3438976962"/>
                  </a:ext>
                </a:extLst>
              </a:tr>
              <a:tr h="579352">
                <a:tc>
                  <a:txBody>
                    <a:bodyPr/>
                    <a:lstStyle/>
                    <a:p>
                      <a:r>
                        <a:rPr lang="en-US" sz="2000" dirty="0" smtClean="0"/>
                        <a:t>At least $3,000/semester</a:t>
                      </a:r>
                      <a:r>
                        <a:rPr lang="en-US" sz="2000" baseline="0" dirty="0" smtClean="0"/>
                        <a:t> or more</a:t>
                      </a:r>
                      <a:endParaRPr lang="en-US" sz="2000" dirty="0"/>
                    </a:p>
                  </a:txBody>
                  <a:tcPr/>
                </a:tc>
                <a:tc>
                  <a:txBody>
                    <a:bodyPr/>
                    <a:lstStyle/>
                    <a:p>
                      <a:r>
                        <a:rPr lang="en-US" sz="2000" dirty="0" smtClean="0"/>
                        <a:t>Less than $3,000/semester</a:t>
                      </a:r>
                      <a:endParaRPr lang="en-US" sz="2000" dirty="0"/>
                    </a:p>
                  </a:txBody>
                  <a:tcPr/>
                </a:tc>
                <a:extLst>
                  <a:ext uri="{0D108BD9-81ED-4DB2-BD59-A6C34878D82A}">
                    <a16:rowId xmlns:a16="http://schemas.microsoft.com/office/drawing/2014/main" val="2718545609"/>
                  </a:ext>
                </a:extLst>
              </a:tr>
              <a:tr h="579352">
                <a:tc>
                  <a:txBody>
                    <a:bodyPr/>
                    <a:lstStyle/>
                    <a:p>
                      <a:r>
                        <a:rPr lang="en-US" sz="2000" dirty="0" smtClean="0"/>
                        <a:t>Eligible for GSSP benefits</a:t>
                      </a:r>
                      <a:endParaRPr lang="en-US" sz="2000" dirty="0"/>
                    </a:p>
                  </a:txBody>
                  <a:tcPr/>
                </a:tc>
                <a:tc>
                  <a:txBody>
                    <a:bodyPr/>
                    <a:lstStyle/>
                    <a:p>
                      <a:r>
                        <a:rPr lang="en-US" sz="2000" dirty="0" smtClean="0"/>
                        <a:t>Do not qualify for GSSP benefits</a:t>
                      </a:r>
                      <a:endParaRPr lang="en-US" sz="2000" dirty="0"/>
                    </a:p>
                  </a:txBody>
                  <a:tcPr/>
                </a:tc>
                <a:extLst>
                  <a:ext uri="{0D108BD9-81ED-4DB2-BD59-A6C34878D82A}">
                    <a16:rowId xmlns:a16="http://schemas.microsoft.com/office/drawing/2014/main" val="1377429533"/>
                  </a:ext>
                </a:extLst>
              </a:tr>
            </a:tbl>
          </a:graphicData>
        </a:graphic>
      </p:graphicFrame>
    </p:spTree>
    <p:extLst>
      <p:ext uri="{BB962C8B-B14F-4D97-AF65-F5344CB8AC3E}">
        <p14:creationId xmlns:p14="http://schemas.microsoft.com/office/powerpoint/2010/main" val="2737139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77" y="518771"/>
            <a:ext cx="8229600" cy="813875"/>
          </a:xfrm>
        </p:spPr>
        <p:txBody>
          <a:bodyPr>
            <a:normAutofit/>
          </a:bodyPr>
          <a:lstStyle/>
          <a:p>
            <a:r>
              <a:rPr lang="en-US" b="1" dirty="0" smtClean="0"/>
              <a:t>        Calendar Deadlines</a:t>
            </a:r>
            <a:endParaRPr lang="en-US" b="1" dirty="0"/>
          </a:p>
        </p:txBody>
      </p:sp>
      <p:sp>
        <p:nvSpPr>
          <p:cNvPr id="3" name="Content Placeholder 2"/>
          <p:cNvSpPr>
            <a:spLocks noGrp="1"/>
          </p:cNvSpPr>
          <p:nvPr>
            <p:ph sz="half" idx="1"/>
          </p:nvPr>
        </p:nvSpPr>
        <p:spPr>
          <a:xfrm>
            <a:off x="275943" y="1893729"/>
            <a:ext cx="8755299" cy="4498604"/>
          </a:xfrm>
        </p:spPr>
        <p:txBody>
          <a:bodyPr>
            <a:normAutofit fontScale="85000" lnSpcReduction="20000"/>
          </a:bodyPr>
          <a:lstStyle/>
          <a:p>
            <a:pPr>
              <a:buFont typeface="Wingdings" panose="05000000000000000000" pitchFamily="2" charset="2"/>
              <a:buChar char="§"/>
            </a:pPr>
            <a:r>
              <a:rPr lang="en-US" sz="2400" dirty="0" smtClean="0"/>
              <a:t>Next Gen is currently open for Fall 2022 GA appointments </a:t>
            </a:r>
            <a:r>
              <a:rPr lang="en-US" sz="2400" b="1" dirty="0" smtClean="0"/>
              <a:t>as of May 18</a:t>
            </a:r>
            <a:r>
              <a:rPr lang="en-US" sz="2400" b="1" baseline="30000" dirty="0" smtClean="0"/>
              <a:t>th</a:t>
            </a:r>
            <a:r>
              <a:rPr lang="en-US" sz="2400" b="1" dirty="0" smtClean="0"/>
              <a:t>. </a:t>
            </a:r>
          </a:p>
          <a:p>
            <a:pPr>
              <a:buFont typeface="Wingdings" panose="05000000000000000000" pitchFamily="2" charset="2"/>
              <a:buChar char="§"/>
            </a:pPr>
            <a:r>
              <a:rPr lang="en-US" sz="2400" dirty="0" smtClean="0"/>
              <a:t>Auto-Term </a:t>
            </a:r>
            <a:r>
              <a:rPr lang="en-US" sz="2400" dirty="0"/>
              <a:t>rows are entered Wednesday night, three weeks prior to the expected job end </a:t>
            </a:r>
            <a:r>
              <a:rPr lang="en-US" sz="2400" dirty="0" smtClean="0"/>
              <a:t>dates. </a:t>
            </a:r>
            <a:endParaRPr lang="en-US" sz="2400" dirty="0"/>
          </a:p>
          <a:p>
            <a:pPr lvl="1">
              <a:buFont typeface="Wingdings" panose="05000000000000000000" pitchFamily="2" charset="2"/>
              <a:buChar char="§"/>
            </a:pPr>
            <a:r>
              <a:rPr lang="en-US" dirty="0"/>
              <a:t>Rehires cannot be entered until after the separation is </a:t>
            </a:r>
            <a:r>
              <a:rPr lang="en-US" dirty="0" smtClean="0"/>
              <a:t>completely processed and </a:t>
            </a:r>
            <a:r>
              <a:rPr lang="en-US" dirty="0"/>
              <a:t>modifications must be entered prior to the </a:t>
            </a:r>
            <a:r>
              <a:rPr lang="en-US" dirty="0" smtClean="0"/>
              <a:t>auto-term.</a:t>
            </a:r>
            <a:endParaRPr lang="en-US" dirty="0"/>
          </a:p>
          <a:p>
            <a:pPr lvl="1">
              <a:buFont typeface="Wingdings" panose="05000000000000000000" pitchFamily="2" charset="2"/>
              <a:buChar char="§"/>
            </a:pPr>
            <a:r>
              <a:rPr lang="en-US" dirty="0"/>
              <a:t>For August </a:t>
            </a:r>
            <a:r>
              <a:rPr lang="en-US" dirty="0" smtClean="0"/>
              <a:t>15</a:t>
            </a:r>
            <a:r>
              <a:rPr lang="en-US" baseline="30000" dirty="0" smtClean="0"/>
              <a:t>th</a:t>
            </a:r>
            <a:r>
              <a:rPr lang="en-US" dirty="0" smtClean="0"/>
              <a:t> </a:t>
            </a:r>
            <a:r>
              <a:rPr lang="en-US" dirty="0"/>
              <a:t>job end dates, the auto term </a:t>
            </a:r>
            <a:r>
              <a:rPr lang="en-US" dirty="0" smtClean="0"/>
              <a:t>will run </a:t>
            </a:r>
            <a:r>
              <a:rPr lang="en-US" b="1" dirty="0" smtClean="0"/>
              <a:t>on</a:t>
            </a:r>
            <a:r>
              <a:rPr lang="en-US" dirty="0" smtClean="0"/>
              <a:t> </a:t>
            </a:r>
            <a:r>
              <a:rPr lang="en-US" b="1" dirty="0"/>
              <a:t>July </a:t>
            </a:r>
            <a:r>
              <a:rPr lang="en-US" b="1" dirty="0" smtClean="0"/>
              <a:t>27</a:t>
            </a:r>
            <a:r>
              <a:rPr lang="en-US" b="1" baseline="30000" dirty="0" smtClean="0"/>
              <a:t>th</a:t>
            </a:r>
            <a:r>
              <a:rPr lang="en-US" dirty="0" smtClean="0"/>
              <a:t>.</a:t>
            </a:r>
          </a:p>
          <a:p>
            <a:pPr lvl="1">
              <a:buFont typeface="Wingdings" panose="05000000000000000000" pitchFamily="2" charset="2"/>
              <a:buChar char="§"/>
            </a:pPr>
            <a:r>
              <a:rPr lang="en-US" dirty="0" smtClean="0"/>
              <a:t>All </a:t>
            </a:r>
            <a:r>
              <a:rPr lang="en-US" dirty="0"/>
              <a:t>Modifications should </a:t>
            </a:r>
            <a:r>
              <a:rPr lang="en-US" dirty="0" smtClean="0"/>
              <a:t>be made </a:t>
            </a:r>
            <a:r>
              <a:rPr lang="en-US" b="1" dirty="0" smtClean="0"/>
              <a:t>prior to July 27</a:t>
            </a:r>
            <a:r>
              <a:rPr lang="en-US" b="1" baseline="30000" dirty="0" smtClean="0"/>
              <a:t>th</a:t>
            </a:r>
            <a:r>
              <a:rPr lang="en-US" b="1" dirty="0" smtClean="0"/>
              <a:t> </a:t>
            </a:r>
            <a:r>
              <a:rPr lang="en-US" dirty="0" smtClean="0"/>
              <a:t>. </a:t>
            </a:r>
          </a:p>
          <a:p>
            <a:pPr lvl="1">
              <a:buFont typeface="Wingdings" panose="05000000000000000000" pitchFamily="2" charset="2"/>
              <a:buChar char="§"/>
            </a:pPr>
            <a:r>
              <a:rPr lang="en-US" b="1" dirty="0" smtClean="0"/>
              <a:t>After </a:t>
            </a:r>
            <a:r>
              <a:rPr lang="en-US" b="1" dirty="0"/>
              <a:t>July </a:t>
            </a:r>
            <a:r>
              <a:rPr lang="en-US" b="1" dirty="0" smtClean="0"/>
              <a:t>27</a:t>
            </a:r>
            <a:r>
              <a:rPr lang="en-US" b="1" baseline="30000" dirty="0" smtClean="0"/>
              <a:t>th</a:t>
            </a:r>
            <a:r>
              <a:rPr lang="en-US" dirty="0"/>
              <a:t>, you can only enter New Grad Appointments or </a:t>
            </a:r>
            <a:r>
              <a:rPr lang="en-US" dirty="0" smtClean="0"/>
              <a:t>Rehires.</a:t>
            </a:r>
          </a:p>
          <a:p>
            <a:pPr>
              <a:buFont typeface="Wingdings" panose="05000000000000000000" pitchFamily="2" charset="2"/>
              <a:buChar char="§"/>
            </a:pPr>
            <a:r>
              <a:rPr lang="en-US" sz="2400" dirty="0" smtClean="0"/>
              <a:t>Individuals on active/qualifying appointments have </a:t>
            </a:r>
            <a:r>
              <a:rPr lang="en-US" sz="2400" b="1" dirty="0" smtClean="0"/>
              <a:t>until Census (Sept 2</a:t>
            </a:r>
            <a:r>
              <a:rPr lang="en-US" sz="2400" b="1" baseline="30000" dirty="0" smtClean="0"/>
              <a:t>nd</a:t>
            </a:r>
            <a:r>
              <a:rPr lang="en-US" sz="2400" b="1" dirty="0" smtClean="0"/>
              <a:t>)</a:t>
            </a:r>
            <a:r>
              <a:rPr lang="en-US" sz="2400" dirty="0" smtClean="0"/>
              <a:t> to sign up for </a:t>
            </a:r>
            <a:r>
              <a:rPr lang="en-US" sz="2400" b="1" dirty="0" smtClean="0"/>
              <a:t>payroll deduction for student fees</a:t>
            </a:r>
            <a:r>
              <a:rPr lang="en-US" sz="2400" dirty="0" smtClean="0"/>
              <a:t>. </a:t>
            </a:r>
            <a:endParaRPr lang="en-US" sz="2400" dirty="0"/>
          </a:p>
          <a:p>
            <a:pPr>
              <a:buFont typeface="Wingdings" panose="05000000000000000000" pitchFamily="2" charset="2"/>
              <a:buChar char="§"/>
            </a:pPr>
            <a:r>
              <a:rPr lang="en-US" sz="2400" b="1" dirty="0" smtClean="0"/>
              <a:t>Payroll Calendar Important Dates </a:t>
            </a:r>
          </a:p>
          <a:p>
            <a:pPr lvl="1">
              <a:buFont typeface="Wingdings" panose="05000000000000000000" pitchFamily="2" charset="2"/>
              <a:buChar char="§"/>
            </a:pPr>
            <a:r>
              <a:rPr lang="en-US" dirty="0" smtClean="0"/>
              <a:t>The 2022-2023 bi-weekly payroll calendar has not yet been published.  </a:t>
            </a:r>
          </a:p>
          <a:p>
            <a:pPr marL="457200" lvl="1" indent="0">
              <a:buNone/>
            </a:pPr>
            <a:endParaRPr lang="en-US" sz="1600" baseline="30000" dirty="0" smtClean="0"/>
          </a:p>
          <a:p>
            <a:endParaRPr lang="en-US" b="1" dirty="0"/>
          </a:p>
        </p:txBody>
      </p:sp>
      <p:sp>
        <p:nvSpPr>
          <p:cNvPr id="5" name="Content Placeholder 5"/>
          <p:cNvSpPr txBox="1">
            <a:spLocks/>
          </p:cNvSpPr>
          <p:nvPr/>
        </p:nvSpPr>
        <p:spPr>
          <a:xfrm>
            <a:off x="1103773" y="1332646"/>
            <a:ext cx="7541532" cy="607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hlinkClick r:id="rId2" action="ppaction://hlinkfile"/>
              </a:rPr>
              <a:t>grad.ncsu.edu/faculty-and-staff/student-funding</a:t>
            </a: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168607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4666" y="374785"/>
            <a:ext cx="8164621" cy="844415"/>
          </a:xfrm>
        </p:spPr>
        <p:txBody>
          <a:bodyPr>
            <a:normAutofit/>
          </a:bodyPr>
          <a:lstStyle/>
          <a:p>
            <a:pPr algn="ctr"/>
            <a:r>
              <a:rPr lang="en-US" sz="4000" b="1" dirty="0" smtClean="0"/>
              <a:t>Updates</a:t>
            </a:r>
            <a:endParaRPr lang="en-US" sz="4000" b="1" dirty="0"/>
          </a:p>
        </p:txBody>
      </p:sp>
      <p:sp>
        <p:nvSpPr>
          <p:cNvPr id="5" name="Content Placeholder 4"/>
          <p:cNvSpPr>
            <a:spLocks noGrp="1"/>
          </p:cNvSpPr>
          <p:nvPr>
            <p:ph sz="half" idx="1"/>
          </p:nvPr>
        </p:nvSpPr>
        <p:spPr>
          <a:xfrm>
            <a:off x="464399" y="1058334"/>
            <a:ext cx="8493120" cy="5652568"/>
          </a:xfrm>
        </p:spPr>
        <p:txBody>
          <a:bodyPr>
            <a:normAutofit lnSpcReduction="10000"/>
          </a:bodyPr>
          <a:lstStyle/>
          <a:p>
            <a:pPr>
              <a:buFont typeface="Wingdings" panose="05000000000000000000" pitchFamily="2" charset="2"/>
              <a:buChar char="§"/>
            </a:pPr>
            <a:r>
              <a:rPr lang="en-US" sz="2200" dirty="0" smtClean="0"/>
              <a:t>Appointments can be entered up to 90 days before its start date (increased from 60 days). This applies to </a:t>
            </a:r>
            <a:r>
              <a:rPr lang="en-US" sz="2200" i="1" dirty="0" smtClean="0"/>
              <a:t>New Grad Hires, Rehires and Modification </a:t>
            </a:r>
            <a:r>
              <a:rPr lang="en-US" sz="2200" dirty="0" smtClean="0"/>
              <a:t>actions.</a:t>
            </a:r>
            <a:r>
              <a:rPr lang="en-US" sz="2200" i="1" dirty="0" smtClean="0"/>
              <a:t> Separations </a:t>
            </a:r>
            <a:r>
              <a:rPr lang="en-US" sz="2200" dirty="0" smtClean="0"/>
              <a:t>are still 60 days in advance. </a:t>
            </a:r>
          </a:p>
          <a:p>
            <a:pPr>
              <a:buFont typeface="Wingdings" panose="05000000000000000000" pitchFamily="2" charset="2"/>
              <a:buChar char="§"/>
            </a:pPr>
            <a:r>
              <a:rPr lang="en-US" sz="2200" dirty="0" smtClean="0"/>
              <a:t>T&amp;C letters </a:t>
            </a:r>
            <a:r>
              <a:rPr lang="en-US" sz="2200" dirty="0"/>
              <a:t>generated within the </a:t>
            </a:r>
            <a:r>
              <a:rPr lang="en-US" sz="2200" dirty="0" smtClean="0"/>
              <a:t>NextGen system now includes the NC State Employer </a:t>
            </a:r>
            <a:r>
              <a:rPr lang="en-US" sz="2200" dirty="0"/>
              <a:t>Identification Number (EIN</a:t>
            </a:r>
            <a:r>
              <a:rPr lang="en-US" sz="2200" dirty="0" smtClean="0"/>
              <a:t>) used by international students when applying for their SSN. </a:t>
            </a:r>
          </a:p>
          <a:p>
            <a:pPr>
              <a:buFont typeface="Wingdings" panose="05000000000000000000" pitchFamily="2" charset="2"/>
              <a:buChar char="§"/>
            </a:pPr>
            <a:r>
              <a:rPr lang="en-US" sz="2200" dirty="0" smtClean="0"/>
              <a:t>The GTA (A138) job code should now be used during the summer months for graduate students with only teaching responsibilities. This replaces use of the GSA (A198) job code with account code 51311 (instruction).</a:t>
            </a:r>
            <a:endParaRPr lang="en-US" sz="22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marL="0" indent="0">
              <a:buNone/>
            </a:pPr>
            <a:r>
              <a:rPr lang="en-US" sz="2400" dirty="0" smtClean="0"/>
              <a:t> </a:t>
            </a:r>
          </a:p>
          <a:p>
            <a:pPr marL="0" indent="0">
              <a:buNone/>
            </a:pPr>
            <a:endParaRPr lang="en-US" sz="2400" dirty="0" smtClean="0"/>
          </a:p>
          <a:p>
            <a:pPr>
              <a:buFont typeface="Wingdings" panose="05000000000000000000" pitchFamily="2" charset="2"/>
              <a:buChar char="§"/>
            </a:pPr>
            <a:r>
              <a:rPr lang="en-US" sz="2200" dirty="0" smtClean="0"/>
              <a:t>NextGen System Manual </a:t>
            </a:r>
            <a:r>
              <a:rPr lang="en-US" sz="2200" b="1" dirty="0" smtClean="0"/>
              <a:t>(Updated for 2022)</a:t>
            </a:r>
            <a:endParaRPr lang="en-US" sz="2200" b="1" dirty="0"/>
          </a:p>
          <a:p>
            <a:pPr>
              <a:buFont typeface="Wingdings" panose="05000000000000000000" pitchFamily="2" charset="2"/>
              <a:buChar char="§"/>
            </a:pPr>
            <a:endParaRPr lang="en-US" sz="2400" dirty="0" smtClean="0"/>
          </a:p>
          <a:p>
            <a:pPr marL="457200" lvl="1" indent="0">
              <a:buNone/>
            </a:pPr>
            <a:endParaRPr lang="en-US" sz="3400" dirty="0"/>
          </a:p>
          <a:p>
            <a:pPr>
              <a:buFont typeface="Wingdings" panose="05000000000000000000" pitchFamily="2" charset="2"/>
              <a:buChar char="§"/>
            </a:pPr>
            <a:endParaRPr lang="en-US" sz="2600" i="1"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84599189"/>
              </p:ext>
            </p:extLst>
          </p:nvPr>
        </p:nvGraphicFramePr>
        <p:xfrm>
          <a:off x="2424557" y="4868332"/>
          <a:ext cx="4331843" cy="1097280"/>
        </p:xfrm>
        <a:graphic>
          <a:graphicData uri="http://schemas.openxmlformats.org/drawingml/2006/table">
            <a:tbl>
              <a:tblPr firstRow="1" bandRow="1">
                <a:tableStyleId>{D7AC3CCA-C797-4891-BE02-D94E43425B78}</a:tableStyleId>
              </a:tblPr>
              <a:tblGrid>
                <a:gridCol w="1802046">
                  <a:extLst>
                    <a:ext uri="{9D8B030D-6E8A-4147-A177-3AD203B41FA5}">
                      <a16:colId xmlns:a16="http://schemas.microsoft.com/office/drawing/2014/main" val="2434659105"/>
                    </a:ext>
                  </a:extLst>
                </a:gridCol>
                <a:gridCol w="2529797">
                  <a:extLst>
                    <a:ext uri="{9D8B030D-6E8A-4147-A177-3AD203B41FA5}">
                      <a16:colId xmlns:a16="http://schemas.microsoft.com/office/drawing/2014/main" val="3303319267"/>
                    </a:ext>
                  </a:extLst>
                </a:gridCol>
              </a:tblGrid>
              <a:tr h="216746">
                <a:tc>
                  <a:txBody>
                    <a:bodyPr/>
                    <a:lstStyle/>
                    <a:p>
                      <a:pPr algn="l"/>
                      <a:r>
                        <a:rPr lang="en-US" sz="1800" b="1" dirty="0" smtClean="0"/>
                        <a:t>Summer I</a:t>
                      </a:r>
                      <a:endParaRPr lang="en-US" sz="1800" b="1" dirty="0"/>
                    </a:p>
                  </a:txBody>
                  <a:tcPr/>
                </a:tc>
                <a:tc>
                  <a:txBody>
                    <a:bodyPr/>
                    <a:lstStyle/>
                    <a:p>
                      <a:pPr algn="l"/>
                      <a:r>
                        <a:rPr lang="en-US" sz="1800" b="1" dirty="0" smtClean="0"/>
                        <a:t>5/16/20xx</a:t>
                      </a:r>
                      <a:r>
                        <a:rPr lang="en-US" sz="1800" b="1" baseline="0" dirty="0" smtClean="0"/>
                        <a:t> – 6/30/20xx</a:t>
                      </a:r>
                      <a:endParaRPr lang="en-US" sz="1800" b="1" dirty="0"/>
                    </a:p>
                  </a:txBody>
                  <a:tcPr/>
                </a:tc>
                <a:extLst>
                  <a:ext uri="{0D108BD9-81ED-4DB2-BD59-A6C34878D82A}">
                    <a16:rowId xmlns:a16="http://schemas.microsoft.com/office/drawing/2014/main" val="905382273"/>
                  </a:ext>
                </a:extLst>
              </a:tr>
              <a:tr h="315402">
                <a:tc>
                  <a:txBody>
                    <a:bodyPr/>
                    <a:lstStyle/>
                    <a:p>
                      <a:r>
                        <a:rPr lang="en-US" sz="1800" b="1" dirty="0" smtClean="0"/>
                        <a:t>Summer II</a:t>
                      </a:r>
                      <a:endParaRPr lang="en-US" sz="1800" b="1" dirty="0"/>
                    </a:p>
                  </a:txBody>
                  <a:tcPr/>
                </a:tc>
                <a:tc>
                  <a:txBody>
                    <a:bodyPr/>
                    <a:lstStyle/>
                    <a:p>
                      <a:r>
                        <a:rPr lang="en-US" sz="1800" b="1" dirty="0" smtClean="0"/>
                        <a:t>7/1/20xx – 8/15/20xx</a:t>
                      </a:r>
                      <a:endParaRPr lang="en-US" sz="1800" b="1" dirty="0"/>
                    </a:p>
                  </a:txBody>
                  <a:tcPr/>
                </a:tc>
                <a:extLst>
                  <a:ext uri="{0D108BD9-81ED-4DB2-BD59-A6C34878D82A}">
                    <a16:rowId xmlns:a16="http://schemas.microsoft.com/office/drawing/2014/main" val="3118101952"/>
                  </a:ext>
                </a:extLst>
              </a:tr>
              <a:tr h="315402">
                <a:tc>
                  <a:txBody>
                    <a:bodyPr/>
                    <a:lstStyle/>
                    <a:p>
                      <a:r>
                        <a:rPr lang="en-US" sz="1800" b="1" dirty="0" smtClean="0"/>
                        <a:t>Full Summer </a:t>
                      </a:r>
                      <a:endParaRPr lang="en-US" sz="1800" b="1" dirty="0"/>
                    </a:p>
                  </a:txBody>
                  <a:tcPr/>
                </a:tc>
                <a:tc>
                  <a:txBody>
                    <a:bodyPr/>
                    <a:lstStyle/>
                    <a:p>
                      <a:r>
                        <a:rPr lang="en-US" sz="1800" b="1" dirty="0" smtClean="0"/>
                        <a:t>5/16/20xx</a:t>
                      </a:r>
                      <a:r>
                        <a:rPr lang="en-US" sz="1800" b="1" baseline="0" dirty="0" smtClean="0"/>
                        <a:t> – 8/15/20xx</a:t>
                      </a:r>
                      <a:endParaRPr lang="en-US" sz="1800" b="1" dirty="0"/>
                    </a:p>
                  </a:txBody>
                  <a:tcPr/>
                </a:tc>
                <a:extLst>
                  <a:ext uri="{0D108BD9-81ED-4DB2-BD59-A6C34878D82A}">
                    <a16:rowId xmlns:a16="http://schemas.microsoft.com/office/drawing/2014/main" val="3936722436"/>
                  </a:ext>
                </a:extLst>
              </a:tr>
            </a:tbl>
          </a:graphicData>
        </a:graphic>
      </p:graphicFrame>
    </p:spTree>
    <p:extLst>
      <p:ext uri="{BB962C8B-B14F-4D97-AF65-F5344CB8AC3E}">
        <p14:creationId xmlns:p14="http://schemas.microsoft.com/office/powerpoint/2010/main" val="39751565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4666" y="374785"/>
            <a:ext cx="8164621" cy="844415"/>
          </a:xfrm>
        </p:spPr>
        <p:txBody>
          <a:bodyPr>
            <a:normAutofit/>
          </a:bodyPr>
          <a:lstStyle/>
          <a:p>
            <a:pPr algn="ctr"/>
            <a:r>
              <a:rPr lang="en-US" sz="4000" b="1" dirty="0" smtClean="0"/>
              <a:t>Best Practices</a:t>
            </a:r>
            <a:endParaRPr lang="en-US" sz="4000" b="1" dirty="0"/>
          </a:p>
        </p:txBody>
      </p:sp>
      <p:sp>
        <p:nvSpPr>
          <p:cNvPr id="5" name="Content Placeholder 4"/>
          <p:cNvSpPr>
            <a:spLocks noGrp="1"/>
          </p:cNvSpPr>
          <p:nvPr>
            <p:ph sz="half" idx="1"/>
          </p:nvPr>
        </p:nvSpPr>
        <p:spPr>
          <a:xfrm>
            <a:off x="440545" y="1017766"/>
            <a:ext cx="8493120" cy="5693135"/>
          </a:xfrm>
        </p:spPr>
        <p:txBody>
          <a:bodyPr>
            <a:normAutofit/>
          </a:bodyPr>
          <a:lstStyle/>
          <a:p>
            <a:pPr marL="0" indent="0">
              <a:buNone/>
            </a:pPr>
            <a:endParaRPr lang="en-US" sz="2600" dirty="0" smtClean="0"/>
          </a:p>
          <a:p>
            <a:pPr>
              <a:buFont typeface="Wingdings" panose="05000000000000000000" pitchFamily="2" charset="2"/>
              <a:buChar char="§"/>
            </a:pPr>
            <a:r>
              <a:rPr lang="en-US" sz="2200" dirty="0" smtClean="0"/>
              <a:t>All appointments should be entered prior to the start date so that students can be paid in a timely manner. Failure to do so may delay their first paycheck. </a:t>
            </a:r>
          </a:p>
          <a:p>
            <a:pPr>
              <a:buFont typeface="Wingdings" panose="05000000000000000000" pitchFamily="2" charset="2"/>
              <a:buChar char="§"/>
            </a:pPr>
            <a:r>
              <a:rPr lang="en-US" sz="2200" dirty="0" smtClean="0"/>
              <a:t>Please monitor the progress of your NextGen actions using the Graduate Worklist. </a:t>
            </a:r>
          </a:p>
          <a:p>
            <a:pPr>
              <a:buFont typeface="Wingdings" panose="05000000000000000000" pitchFamily="2" charset="2"/>
              <a:buChar char="§"/>
            </a:pPr>
            <a:r>
              <a:rPr lang="en-US" sz="2200" dirty="0" smtClean="0"/>
              <a:t>Retroactive transactions more than thirty (30) days in the past requires Graduate School approval before submission.</a:t>
            </a:r>
          </a:p>
          <a:p>
            <a:pPr>
              <a:buFont typeface="Wingdings" panose="05000000000000000000" pitchFamily="2" charset="2"/>
              <a:buChar char="§"/>
            </a:pPr>
            <a:endParaRPr lang="en-US" sz="2200" dirty="0"/>
          </a:p>
          <a:p>
            <a:pPr marL="0" indent="0">
              <a:buNone/>
            </a:pPr>
            <a:endParaRPr lang="en-US" sz="2200" dirty="0" smtClean="0"/>
          </a:p>
          <a:p>
            <a:pPr>
              <a:buFont typeface="Wingdings" panose="05000000000000000000" pitchFamily="2" charset="2"/>
              <a:buChar char="§"/>
            </a:pPr>
            <a:r>
              <a:rPr lang="en-US" sz="2200" u="sng" dirty="0" smtClean="0"/>
              <a:t>If an overpayment occurs, please contact the Graduate School and University Payroll </a:t>
            </a:r>
            <a:r>
              <a:rPr lang="en-US" sz="2200" u="sng" dirty="0" smtClean="0">
                <a:hlinkClick r:id="rId2"/>
              </a:rPr>
              <a:t>HRPayroll@ncsu.edu</a:t>
            </a:r>
            <a:r>
              <a:rPr lang="en-US" sz="2200" u="sng" dirty="0" smtClean="0"/>
              <a:t> immediately. </a:t>
            </a:r>
            <a:r>
              <a:rPr lang="en-US" sz="2200" dirty="0" smtClean="0"/>
              <a:t>Hiring departments should be proactive about making salary adjustments in a timely manner to avoid a repayment situation.</a:t>
            </a:r>
          </a:p>
          <a:p>
            <a:pPr marL="0" indent="0">
              <a:buNone/>
            </a:pPr>
            <a:endParaRPr lang="en-US" sz="2200" dirty="0" smtClean="0"/>
          </a:p>
          <a:p>
            <a:pPr>
              <a:buFont typeface="Wingdings" panose="05000000000000000000" pitchFamily="2" charset="2"/>
              <a:buChar char="§"/>
            </a:pPr>
            <a:endParaRPr lang="en-US" sz="2400" dirty="0" smtClean="0"/>
          </a:p>
          <a:p>
            <a:pPr>
              <a:buFont typeface="Wingdings" panose="05000000000000000000" pitchFamily="2" charset="2"/>
              <a:buChar char="§"/>
            </a:pPr>
            <a:endParaRPr lang="en-US" sz="3400" dirty="0"/>
          </a:p>
          <a:p>
            <a:pPr>
              <a:buFont typeface="Wingdings" panose="05000000000000000000" pitchFamily="2" charset="2"/>
              <a:buChar char="§"/>
            </a:pPr>
            <a:endParaRPr lang="en-US" sz="3400" dirty="0" smtClean="0"/>
          </a:p>
          <a:p>
            <a:pPr marL="457200" lvl="1" indent="0">
              <a:buNone/>
            </a:pPr>
            <a:endParaRPr lang="en-US" sz="3400" dirty="0"/>
          </a:p>
          <a:p>
            <a:pPr>
              <a:buFont typeface="Wingdings" panose="05000000000000000000" pitchFamily="2" charset="2"/>
              <a:buChar char="§"/>
            </a:pPr>
            <a:endParaRPr lang="en-US" sz="2600" i="1"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pic>
        <p:nvPicPr>
          <p:cNvPr id="2" name="Picture 1"/>
          <p:cNvPicPr>
            <a:picLocks noChangeAspect="1"/>
          </p:cNvPicPr>
          <p:nvPr/>
        </p:nvPicPr>
        <p:blipFill>
          <a:blip r:embed="rId3"/>
          <a:stretch>
            <a:fillRect/>
          </a:stretch>
        </p:blipFill>
        <p:spPr>
          <a:xfrm>
            <a:off x="440545" y="4226710"/>
            <a:ext cx="8143604" cy="684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93378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4666" y="374785"/>
            <a:ext cx="8164621" cy="844415"/>
          </a:xfrm>
        </p:spPr>
        <p:txBody>
          <a:bodyPr>
            <a:normAutofit/>
          </a:bodyPr>
          <a:lstStyle/>
          <a:p>
            <a:pPr algn="ctr"/>
            <a:r>
              <a:rPr lang="en-US" sz="4000" dirty="0" smtClean="0"/>
              <a:t>International Admissions</a:t>
            </a:r>
            <a:endParaRPr lang="en-US" sz="4000" b="1" dirty="0"/>
          </a:p>
        </p:txBody>
      </p:sp>
      <p:sp>
        <p:nvSpPr>
          <p:cNvPr id="5" name="Content Placeholder 4"/>
          <p:cNvSpPr>
            <a:spLocks noGrp="1"/>
          </p:cNvSpPr>
          <p:nvPr>
            <p:ph sz="half" idx="1"/>
          </p:nvPr>
        </p:nvSpPr>
        <p:spPr>
          <a:xfrm>
            <a:off x="196948" y="1219201"/>
            <a:ext cx="8736717" cy="4461932"/>
          </a:xfrm>
        </p:spPr>
        <p:txBody>
          <a:bodyPr>
            <a:normAutofit lnSpcReduction="10000"/>
          </a:bodyPr>
          <a:lstStyle/>
          <a:p>
            <a:pPr marL="0" indent="0">
              <a:buNone/>
            </a:pPr>
            <a:endParaRPr lang="en-US" sz="2600" dirty="0" smtClean="0"/>
          </a:p>
          <a:p>
            <a:pPr>
              <a:buFont typeface="Wingdings" panose="05000000000000000000" pitchFamily="2" charset="2"/>
              <a:buChar char="§"/>
            </a:pPr>
            <a:r>
              <a:rPr lang="en-US" sz="2400" b="1" dirty="0">
                <a:latin typeface="Arial" panose="020B0604020202020204" pitchFamily="34" charset="0"/>
                <a:cs typeface="Arial" panose="020B0604020202020204" pitchFamily="34" charset="0"/>
              </a:rPr>
              <a:t>International Students Coming from Another US Institution: </a:t>
            </a:r>
            <a:r>
              <a:rPr lang="en-US" sz="2400" dirty="0">
                <a:latin typeface="Arial" panose="020B0604020202020204" pitchFamily="34" charset="0"/>
                <a:cs typeface="Arial" panose="020B0604020202020204" pitchFamily="34" charset="0"/>
              </a:rPr>
              <a:t>These students are </a:t>
            </a:r>
            <a:r>
              <a:rPr lang="en-US" sz="2400" i="1" dirty="0">
                <a:latin typeface="Arial" panose="020B0604020202020204" pitchFamily="34" charset="0"/>
                <a:cs typeface="Arial" panose="020B0604020202020204" pitchFamily="34" charset="0"/>
              </a:rPr>
              <a:t>transferring</a:t>
            </a:r>
            <a:r>
              <a:rPr lang="en-US" sz="2400" dirty="0">
                <a:latin typeface="Arial" panose="020B0604020202020204" pitchFamily="34" charset="0"/>
                <a:cs typeface="Arial" panose="020B0604020202020204" pitchFamily="34" charset="0"/>
              </a:rPr>
              <a:t> their current immigration record to NC State.</a:t>
            </a:r>
          </a:p>
          <a:p>
            <a:pPr lvl="1"/>
            <a:r>
              <a:rPr lang="en-US" dirty="0">
                <a:latin typeface="Arial" panose="020B0604020202020204" pitchFamily="34" charset="0"/>
                <a:cs typeface="Arial" panose="020B0604020202020204" pitchFamily="34" charset="0"/>
              </a:rPr>
              <a:t>Legally cannot work at NC State before date of immigration transfer – Hayley </a:t>
            </a:r>
            <a:r>
              <a:rPr lang="en-US" dirty="0" err="1">
                <a:latin typeface="Arial" panose="020B0604020202020204" pitchFamily="34" charset="0"/>
                <a:cs typeface="Arial" panose="020B0604020202020204" pitchFamily="34" charset="0"/>
              </a:rPr>
              <a:t>Hardenbrook</a:t>
            </a:r>
            <a:r>
              <a:rPr lang="en-US" dirty="0">
                <a:latin typeface="Arial" panose="020B0604020202020204" pitchFamily="34" charset="0"/>
                <a:cs typeface="Arial" panose="020B0604020202020204" pitchFamily="34" charset="0"/>
              </a:rPr>
              <a:t>, International Admissions Specialist in the Graduate School, has that date if need to confirm </a:t>
            </a:r>
            <a:r>
              <a:rPr lang="en-US"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hlinkClick r:id="rId2"/>
              </a:rPr>
              <a:t>hdharden@ncsu.edu</a:t>
            </a:r>
            <a:r>
              <a:rPr lang="en-US" sz="2000"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If transferring, can work over summer before start of program without being enrolled, as long as transfer date has passed</a:t>
            </a:r>
            <a:endParaRPr lang="en-US" sz="2200" dirty="0" smtClean="0"/>
          </a:p>
          <a:p>
            <a:pPr marL="50800" indent="0">
              <a:buNone/>
            </a:pPr>
            <a:endParaRPr lang="en-US" sz="2200" dirty="0" smtClean="0"/>
          </a:p>
          <a:p>
            <a:pPr marL="0" indent="0">
              <a:buNone/>
            </a:pPr>
            <a:endParaRPr lang="en-US" sz="2200" dirty="0" smtClean="0"/>
          </a:p>
          <a:p>
            <a:pPr>
              <a:buFont typeface="Wingdings" panose="05000000000000000000" pitchFamily="2" charset="2"/>
              <a:buChar char="§"/>
            </a:pPr>
            <a:endParaRPr lang="en-US" sz="2400" dirty="0" smtClean="0"/>
          </a:p>
          <a:p>
            <a:pPr>
              <a:buFont typeface="Wingdings" panose="05000000000000000000" pitchFamily="2" charset="2"/>
              <a:buChar char="§"/>
            </a:pPr>
            <a:endParaRPr lang="en-US" sz="3400" dirty="0"/>
          </a:p>
          <a:p>
            <a:pPr>
              <a:buFont typeface="Wingdings" panose="05000000000000000000" pitchFamily="2" charset="2"/>
              <a:buChar char="§"/>
            </a:pPr>
            <a:endParaRPr lang="en-US" sz="3400" dirty="0" smtClean="0"/>
          </a:p>
          <a:p>
            <a:pPr marL="457200" lvl="1" indent="0">
              <a:buNone/>
            </a:pPr>
            <a:endParaRPr lang="en-US" sz="3400" dirty="0"/>
          </a:p>
          <a:p>
            <a:pPr>
              <a:buFont typeface="Wingdings" panose="05000000000000000000" pitchFamily="2" charset="2"/>
              <a:buChar char="§"/>
            </a:pPr>
            <a:endParaRPr lang="en-US" sz="2600" i="1"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801254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895"/>
            <a:ext cx="8229600" cy="915121"/>
          </a:xfrm>
        </p:spPr>
        <p:txBody>
          <a:bodyPr>
            <a:normAutofit fontScale="90000"/>
          </a:bodyPr>
          <a:lstStyle/>
          <a:p>
            <a:pPr algn="ctr"/>
            <a:r>
              <a:rPr lang="en-US" sz="3600" b="1" dirty="0" smtClean="0"/>
              <a:t/>
            </a:r>
            <a:br>
              <a:rPr lang="en-US" sz="3600" b="1" dirty="0" smtClean="0"/>
            </a:br>
            <a:r>
              <a:rPr lang="en-US" sz="3600" b="1" dirty="0"/>
              <a:t/>
            </a:r>
            <a:br>
              <a:rPr lang="en-US" sz="3600" b="1" dirty="0"/>
            </a:br>
            <a:r>
              <a:rPr lang="en-US" sz="3600" b="1" dirty="0" smtClean="0"/>
              <a:t>Assistantship &amp; Fellowship Resources</a:t>
            </a:r>
            <a:br>
              <a:rPr lang="en-US" sz="3600" b="1" dirty="0" smtClean="0"/>
            </a:br>
            <a:r>
              <a:rPr lang="en-US" sz="2200" b="1" dirty="0" smtClean="0">
                <a:hlinkClick r:id="rId2"/>
              </a:rPr>
              <a:t>https://grad.ncsu.edu/faculty-and-staff/student-funding</a:t>
            </a:r>
            <a:r>
              <a:rPr lang="en-US" sz="2200" b="1" dirty="0" smtClean="0"/>
              <a:t/>
            </a:r>
            <a:br>
              <a:rPr lang="en-US" sz="2200" b="1" dirty="0" smtClean="0"/>
            </a:br>
            <a:r>
              <a:rPr lang="en-US" sz="3600" b="1" dirty="0" smtClean="0"/>
              <a:t/>
            </a:r>
            <a:br>
              <a:rPr lang="en-US" sz="3600" b="1" dirty="0" smtClean="0"/>
            </a:br>
            <a:r>
              <a:rPr lang="en-US" sz="3600" b="1" dirty="0"/>
              <a:t/>
            </a:r>
            <a:br>
              <a:rPr lang="en-US" sz="3600" b="1" dirty="0"/>
            </a:br>
            <a:r>
              <a:rPr lang="en-US" sz="2200" b="1" dirty="0" smtClean="0"/>
              <a:t/>
            </a:r>
            <a:br>
              <a:rPr lang="en-US" sz="2200" b="1" dirty="0" smtClean="0"/>
            </a:br>
            <a:endParaRPr lang="en-US" sz="2200" b="1" dirty="0"/>
          </a:p>
        </p:txBody>
      </p:sp>
      <p:sp>
        <p:nvSpPr>
          <p:cNvPr id="3" name="Content Placeholder 2"/>
          <p:cNvSpPr>
            <a:spLocks noGrp="1"/>
          </p:cNvSpPr>
          <p:nvPr>
            <p:ph idx="1"/>
          </p:nvPr>
        </p:nvSpPr>
        <p:spPr>
          <a:xfrm>
            <a:off x="261257" y="1397726"/>
            <a:ext cx="8673737" cy="5344980"/>
          </a:xfrm>
        </p:spPr>
        <p:txBody>
          <a:bodyPr>
            <a:normAutofit lnSpcReduction="10000"/>
          </a:bodyPr>
          <a:lstStyle/>
          <a:p>
            <a:pPr lvl="0">
              <a:buFont typeface="Wingdings" panose="05000000000000000000" pitchFamily="2" charset="2"/>
              <a:buChar char="§"/>
            </a:pPr>
            <a:endParaRPr lang="en-US" sz="2300" dirty="0" smtClean="0"/>
          </a:p>
          <a:p>
            <a:pPr>
              <a:buFont typeface="Wingdings" panose="05000000000000000000" pitchFamily="2" charset="2"/>
              <a:buChar char="§"/>
            </a:pPr>
            <a:r>
              <a:rPr lang="en-US" sz="2400" b="1" dirty="0" smtClean="0"/>
              <a:t>Grad </a:t>
            </a:r>
            <a:r>
              <a:rPr lang="en-US" sz="2400" b="1" dirty="0"/>
              <a:t>School Form P</a:t>
            </a:r>
            <a:r>
              <a:rPr lang="en-US" sz="2400" b="1" dirty="0" smtClean="0"/>
              <a:t>age- </a:t>
            </a:r>
            <a:r>
              <a:rPr lang="en-US" sz="2400" dirty="0">
                <a:hlinkClick r:id="rId3"/>
              </a:rPr>
              <a:t>https://grad.ncsu.edu/faculty-and-staff/forms/graduate-school-forms</a:t>
            </a:r>
            <a:r>
              <a:rPr lang="en-US" sz="2400" dirty="0" smtClean="0">
                <a:hlinkClick r:id="rId3"/>
              </a:rPr>
              <a:t>/</a:t>
            </a:r>
            <a:r>
              <a:rPr lang="en-US" sz="2400" dirty="0" smtClean="0"/>
              <a:t> Important and frequently used Grad School forms and documents.</a:t>
            </a:r>
          </a:p>
          <a:p>
            <a:pPr>
              <a:buFont typeface="Wingdings" panose="05000000000000000000" pitchFamily="2" charset="2"/>
              <a:buChar char="§"/>
            </a:pPr>
            <a:r>
              <a:rPr lang="en-US" sz="2400" b="1" dirty="0" smtClean="0"/>
              <a:t>Grad Payroll Worksheet-</a:t>
            </a:r>
            <a:r>
              <a:rPr lang="en-US" sz="2400" dirty="0" smtClean="0"/>
              <a:t> Auto term schedule, payroll calendar and payroll monitoring tools.</a:t>
            </a:r>
          </a:p>
          <a:p>
            <a:pPr>
              <a:buFont typeface="Wingdings" panose="05000000000000000000" pitchFamily="2" charset="2"/>
              <a:buChar char="§"/>
            </a:pPr>
            <a:r>
              <a:rPr lang="en-US" sz="2400" b="1" dirty="0" smtClean="0"/>
              <a:t>NextGen System Handbook- </a:t>
            </a:r>
            <a:r>
              <a:rPr lang="en-US" sz="2400" dirty="0" smtClean="0"/>
              <a:t>(Updated for 2022) System description, transaction step-by-step instructions (w/ screenshots), common error messages and more.   </a:t>
            </a:r>
          </a:p>
          <a:p>
            <a:pPr>
              <a:buFont typeface="Wingdings" panose="05000000000000000000" pitchFamily="2" charset="2"/>
              <a:buChar char="§"/>
            </a:pPr>
            <a:r>
              <a:rPr lang="en-US" sz="2400" b="1" dirty="0" smtClean="0"/>
              <a:t>NextGen Quick Guides-</a:t>
            </a:r>
            <a:r>
              <a:rPr lang="en-US" sz="2400" dirty="0" smtClean="0"/>
              <a:t> One-to-two page set of instructions for faculty and students. </a:t>
            </a:r>
          </a:p>
          <a:p>
            <a:pPr>
              <a:buFont typeface="Wingdings" panose="05000000000000000000" pitchFamily="2" charset="2"/>
              <a:buChar char="§"/>
            </a:pPr>
            <a:r>
              <a:rPr lang="en-US" sz="2400" b="1" dirty="0" smtClean="0"/>
              <a:t>Bi-weekly Calculator-</a:t>
            </a:r>
            <a:r>
              <a:rPr lang="en-US" sz="2400" dirty="0" smtClean="0"/>
              <a:t> Calculate annualized salary.</a:t>
            </a:r>
          </a:p>
          <a:p>
            <a:pPr>
              <a:buFont typeface="Wingdings" panose="05000000000000000000" pitchFamily="2" charset="2"/>
              <a:buChar char="§"/>
            </a:pPr>
            <a:r>
              <a:rPr lang="en-US" sz="2400" b="1" dirty="0" smtClean="0"/>
              <a:t>Queries</a:t>
            </a:r>
          </a:p>
          <a:p>
            <a:pPr>
              <a:buFont typeface="Wingdings" panose="05000000000000000000" pitchFamily="2" charset="2"/>
              <a:buChar char="§"/>
            </a:pPr>
            <a:r>
              <a:rPr lang="en-US" sz="2400" b="1" dirty="0" smtClean="0"/>
              <a:t>FAQs</a:t>
            </a:r>
          </a:p>
          <a:p>
            <a:pPr>
              <a:buFont typeface="Wingdings" panose="05000000000000000000" pitchFamily="2" charset="2"/>
              <a:buChar char="§"/>
            </a:pPr>
            <a:endParaRPr lang="en-US" sz="3200" dirty="0" smtClean="0"/>
          </a:p>
          <a:p>
            <a:pPr marL="457200" lvl="1" indent="0">
              <a:buNone/>
            </a:pPr>
            <a:endParaRPr lang="en-US" sz="3200" b="1" dirty="0"/>
          </a:p>
          <a:p>
            <a:pPr marL="457200" lvl="1" indent="0">
              <a:buNone/>
            </a:pPr>
            <a:endParaRPr lang="en-US" sz="3200" b="1" dirty="0" smtClean="0"/>
          </a:p>
          <a:p>
            <a:pPr marL="457200" lvl="1" indent="0">
              <a:buNone/>
            </a:pPr>
            <a:endParaRPr lang="en-US" sz="2000" b="1" dirty="0"/>
          </a:p>
          <a:p>
            <a:pPr marL="457200" lvl="1" indent="0">
              <a:buNone/>
            </a:pPr>
            <a:endParaRPr lang="en-US" sz="2000" b="1" dirty="0" smtClean="0"/>
          </a:p>
          <a:p>
            <a:pPr marL="0" indent="0">
              <a:buNone/>
            </a:pPr>
            <a:endParaRPr lang="en-US" dirty="0"/>
          </a:p>
        </p:txBody>
      </p:sp>
    </p:spTree>
    <p:extLst>
      <p:ext uri="{BB962C8B-B14F-4D97-AF65-F5344CB8AC3E}">
        <p14:creationId xmlns:p14="http://schemas.microsoft.com/office/powerpoint/2010/main" val="2422840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b="1" dirty="0">
                <a:solidFill>
                  <a:prstClr val="black"/>
                </a:solidFill>
                <a:ea typeface="ＭＳ Ｐゴシック" charset="0"/>
              </a:rPr>
              <a:t>Training</a:t>
            </a:r>
            <a:endParaRPr lang="en-US" dirty="0"/>
          </a:p>
        </p:txBody>
      </p:sp>
      <p:sp>
        <p:nvSpPr>
          <p:cNvPr id="4" name="Content Placeholder 4"/>
          <p:cNvSpPr txBox="1">
            <a:spLocks/>
          </p:cNvSpPr>
          <p:nvPr/>
        </p:nvSpPr>
        <p:spPr bwMode="auto">
          <a:xfrm>
            <a:off x="710016" y="1837679"/>
            <a:ext cx="7886700" cy="438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dirty="0">
                <a:latin typeface="Arial" panose="020B0604020202020204" pitchFamily="34" charset="0"/>
                <a:cs typeface="Arial" panose="020B0604020202020204" pitchFamily="34" charset="0"/>
              </a:rPr>
              <a:t>To request </a:t>
            </a:r>
            <a:r>
              <a:rPr lang="en-US" dirty="0" smtClean="0">
                <a:latin typeface="Arial" panose="020B0604020202020204" pitchFamily="34" charset="0"/>
                <a:cs typeface="Arial" panose="020B0604020202020204" pitchFamily="34" charset="0"/>
              </a:rPr>
              <a:t>Assistantship and Fellowship </a:t>
            </a:r>
            <a:r>
              <a:rPr lang="en-US" dirty="0">
                <a:latin typeface="Arial" panose="020B0604020202020204" pitchFamily="34" charset="0"/>
                <a:cs typeface="Arial" panose="020B0604020202020204" pitchFamily="34" charset="0"/>
              </a:rPr>
              <a:t>training contact:</a:t>
            </a:r>
          </a:p>
          <a:p>
            <a:pPr marL="457200" lvl="1" indent="0" algn="ctr">
              <a:buFont typeface="Arial" charset="0"/>
              <a:buNone/>
            </a:pPr>
            <a:endParaRPr lang="en-US" sz="800" dirty="0">
              <a:latin typeface="Arial" panose="020B0604020202020204" pitchFamily="34" charset="0"/>
              <a:cs typeface="Arial" panose="020B0604020202020204" pitchFamily="34" charset="0"/>
            </a:endParaRPr>
          </a:p>
          <a:p>
            <a:pPr marL="457200" lvl="1" indent="0" algn="ctr">
              <a:buFont typeface="Arial" charset="0"/>
              <a:buNone/>
            </a:pPr>
            <a:r>
              <a:rPr lang="en-US" dirty="0" smtClean="0">
                <a:latin typeface="Arial" panose="020B0604020202020204" pitchFamily="34" charset="0"/>
                <a:cs typeface="Arial" panose="020B0604020202020204" pitchFamily="34" charset="0"/>
              </a:rPr>
              <a:t>Richard Corley, Coordinator Graduate Appointments &amp; Fellowships</a:t>
            </a:r>
            <a:endParaRPr lang="en-US" dirty="0">
              <a:latin typeface="Arial" panose="020B0604020202020204" pitchFamily="34" charset="0"/>
              <a:cs typeface="Arial" panose="020B0604020202020204" pitchFamily="34" charset="0"/>
            </a:endParaRPr>
          </a:p>
          <a:p>
            <a:pPr marL="457200" lvl="1" indent="0" algn="ctr">
              <a:buFont typeface="Arial" charset="0"/>
              <a:buNone/>
            </a:pPr>
            <a:r>
              <a:rPr lang="en-US" dirty="0" smtClean="0">
                <a:latin typeface="Arial" panose="020B0604020202020204" pitchFamily="34" charset="0"/>
                <a:cs typeface="Arial" panose="020B0604020202020204" pitchFamily="34" charset="0"/>
                <a:hlinkClick r:id="rId2"/>
              </a:rPr>
              <a:t>rbcorley@ncsu.edu</a:t>
            </a:r>
            <a:endParaRPr lang="en-US" dirty="0">
              <a:latin typeface="Arial" panose="020B0604020202020204" pitchFamily="34" charset="0"/>
              <a:cs typeface="Arial" panose="020B0604020202020204" pitchFamily="34" charset="0"/>
            </a:endParaRPr>
          </a:p>
          <a:p>
            <a:pPr marL="457200" lvl="1" indent="0" algn="ctr">
              <a:buFont typeface="Arial" charset="0"/>
              <a:buNone/>
            </a:pPr>
            <a:endParaRPr lang="en-US" dirty="0">
              <a:latin typeface="Arial" panose="020B0604020202020204" pitchFamily="34" charset="0"/>
              <a:cs typeface="Arial" panose="020B0604020202020204" pitchFamily="34" charset="0"/>
            </a:endParaRPr>
          </a:p>
          <a:p>
            <a:pPr marL="457200" lvl="1" indent="0" algn="ctr">
              <a:buFont typeface="Arial" charset="0"/>
              <a:buNone/>
            </a:pPr>
            <a:r>
              <a:rPr lang="en-US" dirty="0">
                <a:latin typeface="Arial" panose="020B0604020202020204" pitchFamily="34" charset="0"/>
                <a:cs typeface="Arial" panose="020B0604020202020204" pitchFamily="34" charset="0"/>
              </a:rPr>
              <a:t>To view </a:t>
            </a:r>
            <a:r>
              <a:rPr lang="en-US" dirty="0" smtClean="0">
                <a:latin typeface="Arial" panose="020B0604020202020204" pitchFamily="34" charset="0"/>
                <a:cs typeface="Arial" panose="020B0604020202020204" pitchFamily="34" charset="0"/>
              </a:rPr>
              <a:t>previous Graduate Assistantship and Fellowship training videos, please visit: </a:t>
            </a:r>
          </a:p>
          <a:p>
            <a:pPr marL="457200" lvl="1" indent="0" algn="ctr">
              <a:buNone/>
            </a:pPr>
            <a:r>
              <a:rPr lang="en-US" dirty="0">
                <a:latin typeface="Arial" panose="020B0604020202020204" pitchFamily="34" charset="0"/>
                <a:cs typeface="Arial" panose="020B0604020202020204" pitchFamily="34" charset="0"/>
                <a:hlinkClick r:id="rId3"/>
              </a:rPr>
              <a:t>https://grad.ncsu.edu/faculty-and-staff/gsc-resources/meetings-and-updates</a:t>
            </a:r>
            <a:r>
              <a:rPr lang="en-US" dirty="0" smtClean="0">
                <a:latin typeface="Arial" panose="020B0604020202020204" pitchFamily="34" charset="0"/>
                <a:cs typeface="Arial" panose="020B0604020202020204" pitchFamily="34" charset="0"/>
                <a:hlinkClick r:id="rId3"/>
              </a:rPr>
              <a:t>/</a:t>
            </a:r>
            <a:endParaRPr lang="en-US" dirty="0" smtClean="0">
              <a:latin typeface="Arial" panose="020B0604020202020204" pitchFamily="34" charset="0"/>
              <a:cs typeface="Arial" panose="020B0604020202020204" pitchFamily="34" charset="0"/>
            </a:endParaRPr>
          </a:p>
          <a:p>
            <a:pPr marL="457200" lvl="1"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700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0671" y="1560190"/>
            <a:ext cx="7772400" cy="2387600"/>
          </a:xfrm>
        </p:spPr>
        <p:txBody>
          <a:bodyPr>
            <a:normAutofit fontScale="90000"/>
          </a:bodyPr>
          <a:lstStyle/>
          <a:p>
            <a:pPr algn="ctr"/>
            <a:r>
              <a:rPr lang="en-US" sz="5400" b="1" dirty="0">
                <a:solidFill>
                  <a:prstClr val="black"/>
                </a:solidFill>
                <a:ea typeface="ＭＳ Ｐゴシック" charset="0"/>
              </a:rPr>
              <a:t>Graduate Student Support Plan </a:t>
            </a:r>
            <a:br>
              <a:rPr lang="en-US" sz="5400" b="1" dirty="0">
                <a:solidFill>
                  <a:prstClr val="black"/>
                </a:solidFill>
                <a:ea typeface="ＭＳ Ｐゴシック" charset="0"/>
              </a:rPr>
            </a:br>
            <a:r>
              <a:rPr lang="en-US" sz="5400" b="1" dirty="0">
                <a:solidFill>
                  <a:prstClr val="black"/>
                </a:solidFill>
                <a:ea typeface="ＭＳ Ｐゴシック" charset="0"/>
              </a:rPr>
              <a:t>(GSSP)</a:t>
            </a:r>
            <a:endParaRPr lang="en-US" b="1" dirty="0"/>
          </a:p>
        </p:txBody>
      </p:sp>
      <p:sp>
        <p:nvSpPr>
          <p:cNvPr id="2" name="Subtitle 1"/>
          <p:cNvSpPr>
            <a:spLocks noGrp="1"/>
          </p:cNvSpPr>
          <p:nvPr>
            <p:ph type="subTitle" idx="1"/>
          </p:nvPr>
        </p:nvSpPr>
        <p:spPr/>
        <p:txBody>
          <a:bodyPr>
            <a:normAutofit fontScale="70000" lnSpcReduction="20000"/>
          </a:bodyPr>
          <a:lstStyle/>
          <a:p>
            <a:endParaRPr lang="en-US" sz="4400" dirty="0"/>
          </a:p>
          <a:p>
            <a:endParaRPr lang="en-US" sz="4400" dirty="0"/>
          </a:p>
          <a:p>
            <a:r>
              <a:rPr lang="en-US" sz="3400" b="1" dirty="0">
                <a:solidFill>
                  <a:srgbClr val="FF0000"/>
                </a:solidFill>
              </a:rPr>
              <a:t>Dare Cook</a:t>
            </a:r>
          </a:p>
          <a:p>
            <a:r>
              <a:rPr lang="en-US" sz="3400" b="1" dirty="0">
                <a:solidFill>
                  <a:srgbClr val="FF0000"/>
                </a:solidFill>
              </a:rPr>
              <a:t>GSSP Manager</a:t>
            </a:r>
          </a:p>
          <a:p>
            <a:endParaRPr lang="en-US" dirty="0"/>
          </a:p>
        </p:txBody>
      </p:sp>
    </p:spTree>
    <p:extLst>
      <p:ext uri="{BB962C8B-B14F-4D97-AF65-F5344CB8AC3E}">
        <p14:creationId xmlns:p14="http://schemas.microsoft.com/office/powerpoint/2010/main" val="2852341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prstClr val="black"/>
                </a:solidFill>
                <a:ea typeface="ＭＳ Ｐゴシック" charset="0"/>
              </a:rPr>
              <a:t>What is the GSSP?</a:t>
            </a:r>
            <a:endParaRPr lang="en-US" dirty="0"/>
          </a:p>
        </p:txBody>
      </p:sp>
      <p:sp>
        <p:nvSpPr>
          <p:cNvPr id="3" name="Content Placeholder 2"/>
          <p:cNvSpPr>
            <a:spLocks noGrp="1"/>
          </p:cNvSpPr>
          <p:nvPr>
            <p:ph idx="1"/>
          </p:nvPr>
        </p:nvSpPr>
        <p:spPr>
          <a:xfrm>
            <a:off x="628650" y="2133600"/>
            <a:ext cx="7886700" cy="4291013"/>
          </a:xfrm>
        </p:spPr>
        <p:txBody>
          <a:bodyPr/>
          <a:lstStyle/>
          <a:p>
            <a:pPr marL="0" lvl="0" indent="0" defTabSz="457200" fontAlgn="base">
              <a:lnSpc>
                <a:spcPct val="100000"/>
              </a:lnSpc>
              <a:spcBef>
                <a:spcPct val="20000"/>
              </a:spcBef>
              <a:spcAft>
                <a:spcPct val="0"/>
              </a:spcAft>
              <a:buNone/>
            </a:pPr>
            <a:r>
              <a:rPr lang="en-US" sz="2400" dirty="0">
                <a:solidFill>
                  <a:prstClr val="black"/>
                </a:solidFill>
                <a:ea typeface="ＭＳ Ｐゴシック" charset="0"/>
              </a:rPr>
              <a:t>The Graduate Student Support Plan (GSSP) is a financial support package to attract top students to NC State University. </a:t>
            </a:r>
          </a:p>
          <a:p>
            <a:pPr marL="0" lvl="0" indent="0" defTabSz="457200" fontAlgn="base">
              <a:lnSpc>
                <a:spcPct val="100000"/>
              </a:lnSpc>
              <a:spcBef>
                <a:spcPct val="20000"/>
              </a:spcBef>
              <a:spcAft>
                <a:spcPct val="0"/>
              </a:spcAft>
              <a:buNone/>
            </a:pPr>
            <a:endParaRPr lang="en-US" sz="2400" dirty="0">
              <a:solidFill>
                <a:prstClr val="black"/>
              </a:solidFill>
              <a:ea typeface="ＭＳ Ｐゴシック" charset="0"/>
            </a:endParaRPr>
          </a:p>
          <a:p>
            <a:pPr marL="0" lvl="0" indent="0" defTabSz="457200" fontAlgn="base">
              <a:lnSpc>
                <a:spcPct val="100000"/>
              </a:lnSpc>
              <a:spcBef>
                <a:spcPct val="20000"/>
              </a:spcBef>
              <a:spcAft>
                <a:spcPct val="0"/>
              </a:spcAft>
              <a:buNone/>
            </a:pPr>
            <a:r>
              <a:rPr lang="en-US" sz="2400" dirty="0">
                <a:solidFill>
                  <a:prstClr val="black"/>
                </a:solidFill>
                <a:ea typeface="ＭＳ Ｐゴシック" charset="0"/>
              </a:rPr>
              <a:t>Graduate students eligible for the Plan receive tuition* and health insurance benefits at no cost to them.</a:t>
            </a:r>
          </a:p>
          <a:p>
            <a:pPr marL="0" indent="0">
              <a:buNone/>
            </a:pPr>
            <a:endParaRPr lang="en-US" dirty="0"/>
          </a:p>
          <a:p>
            <a:pPr marL="0" indent="0">
              <a:buNone/>
            </a:pPr>
            <a:r>
              <a:rPr lang="en-US" dirty="0"/>
              <a:t>*</a:t>
            </a:r>
            <a:r>
              <a:rPr lang="en-US" dirty="0">
                <a:hlinkClick r:id="rId2"/>
              </a:rPr>
              <a:t>Semesters of eligibility</a:t>
            </a:r>
            <a:endParaRPr lang="en-US" dirty="0"/>
          </a:p>
        </p:txBody>
      </p:sp>
    </p:spTree>
    <p:extLst>
      <p:ext uri="{BB962C8B-B14F-4D97-AF65-F5344CB8AC3E}">
        <p14:creationId xmlns:p14="http://schemas.microsoft.com/office/powerpoint/2010/main" val="2918141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369"/>
            <a:ext cx="8229600" cy="1068387"/>
          </a:xfrm>
        </p:spPr>
        <p:txBody>
          <a:bodyPr/>
          <a:lstStyle/>
          <a:p>
            <a:pPr algn="ctr"/>
            <a:r>
              <a:rPr lang="en-US" sz="3600" b="1" dirty="0">
                <a:solidFill>
                  <a:prstClr val="black"/>
                </a:solidFill>
                <a:ea typeface="ＭＳ Ｐゴシック" charset="0"/>
              </a:rPr>
              <a:t>Size &amp; </a:t>
            </a:r>
            <a:r>
              <a:rPr lang="en-US" sz="3600" b="1" dirty="0" smtClean="0">
                <a:solidFill>
                  <a:prstClr val="black"/>
                </a:solidFill>
                <a:ea typeface="ＭＳ Ｐゴシック" charset="0"/>
              </a:rPr>
              <a:t>Scope – FY 2022</a:t>
            </a:r>
            <a:endParaRPr lang="en-US" dirty="0"/>
          </a:p>
        </p:txBody>
      </p:sp>
      <p:sp>
        <p:nvSpPr>
          <p:cNvPr id="3" name="Content Placeholder 2"/>
          <p:cNvSpPr>
            <a:spLocks noGrp="1"/>
          </p:cNvSpPr>
          <p:nvPr>
            <p:ph idx="1"/>
          </p:nvPr>
        </p:nvSpPr>
        <p:spPr>
          <a:xfrm>
            <a:off x="457200" y="2029968"/>
            <a:ext cx="8229600" cy="3575304"/>
          </a:xfrm>
        </p:spPr>
        <p:txBody>
          <a:bodyPr/>
          <a:lstStyle/>
          <a:p>
            <a:pPr marL="0" lvl="0" indent="0" defTabSz="457200" fontAlgn="base">
              <a:lnSpc>
                <a:spcPct val="100000"/>
              </a:lnSpc>
              <a:spcBef>
                <a:spcPct val="20000"/>
              </a:spcBef>
              <a:spcAft>
                <a:spcPct val="0"/>
              </a:spcAft>
              <a:buNone/>
            </a:pPr>
            <a:r>
              <a:rPr lang="en-US" sz="2400" b="1" dirty="0">
                <a:solidFill>
                  <a:prstClr val="black"/>
                </a:solidFill>
                <a:ea typeface="ＭＳ Ｐゴシック" charset="0"/>
              </a:rPr>
              <a:t>Participation: </a:t>
            </a:r>
          </a:p>
          <a:p>
            <a:pPr marL="0" lvl="1" indent="0" defTabSz="457200" fontAlgn="base">
              <a:lnSpc>
                <a:spcPct val="80000"/>
              </a:lnSpc>
              <a:spcBef>
                <a:spcPct val="20000"/>
              </a:spcBef>
              <a:spcAft>
                <a:spcPct val="0"/>
              </a:spcAft>
              <a:buNone/>
            </a:pPr>
            <a:r>
              <a:rPr lang="en-US" dirty="0">
                <a:solidFill>
                  <a:prstClr val="black"/>
                </a:solidFill>
                <a:ea typeface="ＭＳ Ｐゴシック" charset="0"/>
              </a:rPr>
              <a:t>	Over </a:t>
            </a:r>
            <a:r>
              <a:rPr lang="en-US" b="1" dirty="0" smtClean="0">
                <a:solidFill>
                  <a:prstClr val="black"/>
                </a:solidFill>
                <a:ea typeface="ＭＳ Ｐゴシック" charset="0"/>
              </a:rPr>
              <a:t>3,400</a:t>
            </a:r>
            <a:r>
              <a:rPr lang="en-US" dirty="0" smtClean="0">
                <a:solidFill>
                  <a:prstClr val="black"/>
                </a:solidFill>
                <a:ea typeface="ＭＳ Ｐゴシック" charset="0"/>
              </a:rPr>
              <a:t> </a:t>
            </a:r>
            <a:r>
              <a:rPr lang="en-US" dirty="0">
                <a:solidFill>
                  <a:prstClr val="black"/>
                </a:solidFill>
                <a:ea typeface="ＭＳ Ｐゴシック" charset="0"/>
              </a:rPr>
              <a:t>students; ~ </a:t>
            </a:r>
            <a:r>
              <a:rPr lang="en-US" dirty="0" smtClean="0">
                <a:solidFill>
                  <a:prstClr val="black"/>
                </a:solidFill>
                <a:ea typeface="ＭＳ Ｐゴシック" charset="0"/>
              </a:rPr>
              <a:t>53% </a:t>
            </a:r>
            <a:r>
              <a:rPr lang="en-US" dirty="0">
                <a:solidFill>
                  <a:prstClr val="black"/>
                </a:solidFill>
                <a:ea typeface="ＭＳ Ｐゴシック" charset="0"/>
              </a:rPr>
              <a:t>of all on-campus </a:t>
            </a:r>
            <a:r>
              <a:rPr lang="en-US" dirty="0" smtClean="0">
                <a:solidFill>
                  <a:prstClr val="black"/>
                </a:solidFill>
                <a:ea typeface="ＭＳ Ｐゴシック" charset="0"/>
              </a:rPr>
              <a:t>	graduate </a:t>
            </a:r>
            <a:r>
              <a:rPr lang="en-US" dirty="0">
                <a:solidFill>
                  <a:prstClr val="black"/>
                </a:solidFill>
                <a:ea typeface="ＭＳ Ｐゴシック" charset="0"/>
              </a:rPr>
              <a:t>students</a:t>
            </a:r>
          </a:p>
          <a:p>
            <a:pPr marL="400050" lvl="1" indent="0" defTabSz="457200" fontAlgn="base">
              <a:lnSpc>
                <a:spcPct val="100000"/>
              </a:lnSpc>
              <a:spcBef>
                <a:spcPct val="20000"/>
              </a:spcBef>
              <a:spcAft>
                <a:spcPct val="0"/>
              </a:spcAft>
              <a:buNone/>
            </a:pPr>
            <a:endParaRPr lang="en-US" dirty="0">
              <a:solidFill>
                <a:prstClr val="black"/>
              </a:solidFill>
              <a:ea typeface="ＭＳ Ｐゴシック" charset="0"/>
            </a:endParaRPr>
          </a:p>
          <a:p>
            <a:pPr marL="0" lvl="0" indent="0" defTabSz="457200" fontAlgn="base">
              <a:lnSpc>
                <a:spcPct val="100000"/>
              </a:lnSpc>
              <a:spcBef>
                <a:spcPct val="20000"/>
              </a:spcBef>
              <a:spcAft>
                <a:spcPct val="0"/>
              </a:spcAft>
              <a:buNone/>
            </a:pPr>
            <a:r>
              <a:rPr lang="en-US" sz="2400" b="1" dirty="0">
                <a:solidFill>
                  <a:prstClr val="black"/>
                </a:solidFill>
                <a:ea typeface="ＭＳ Ｐゴシック" charset="0"/>
              </a:rPr>
              <a:t>Funding:</a:t>
            </a:r>
          </a:p>
          <a:p>
            <a:pPr marL="0" lvl="1" indent="0" defTabSz="457200" fontAlgn="base">
              <a:lnSpc>
                <a:spcPct val="80000"/>
              </a:lnSpc>
              <a:spcBef>
                <a:spcPct val="20000"/>
              </a:spcBef>
              <a:spcAft>
                <a:spcPct val="0"/>
              </a:spcAft>
              <a:buNone/>
            </a:pPr>
            <a:r>
              <a:rPr lang="en-US" b="1" dirty="0" smtClean="0">
                <a:solidFill>
                  <a:prstClr val="black"/>
                </a:solidFill>
                <a:ea typeface="ＭＳ Ｐゴシック" charset="0"/>
              </a:rPr>
              <a:t>	Over </a:t>
            </a:r>
            <a:r>
              <a:rPr lang="en-US" b="1" dirty="0">
                <a:solidFill>
                  <a:prstClr val="black"/>
                </a:solidFill>
                <a:ea typeface="ＭＳ Ｐゴシック" charset="0"/>
              </a:rPr>
              <a:t>$</a:t>
            </a:r>
            <a:r>
              <a:rPr lang="en-US" b="1" dirty="0" smtClean="0">
                <a:solidFill>
                  <a:prstClr val="black"/>
                </a:solidFill>
                <a:ea typeface="ＭＳ Ｐゴシック" charset="0"/>
              </a:rPr>
              <a:t>57.6 </a:t>
            </a:r>
            <a:r>
              <a:rPr lang="en-US" b="1" dirty="0">
                <a:solidFill>
                  <a:prstClr val="black"/>
                </a:solidFill>
                <a:ea typeface="ＭＳ Ｐゴシック" charset="0"/>
              </a:rPr>
              <a:t>million</a:t>
            </a:r>
          </a:p>
          <a:p>
            <a:pPr marL="685800" lvl="3" defTabSz="457200" fontAlgn="base">
              <a:lnSpc>
                <a:spcPct val="80000"/>
              </a:lnSpc>
              <a:spcBef>
                <a:spcPct val="20000"/>
              </a:spcBef>
              <a:spcAft>
                <a:spcPct val="0"/>
              </a:spcAft>
            </a:pPr>
            <a:r>
              <a:rPr lang="en-US" sz="1600" dirty="0">
                <a:solidFill>
                  <a:prstClr val="black"/>
                </a:solidFill>
                <a:ea typeface="ＭＳ Ｐゴシック" charset="0"/>
              </a:rPr>
              <a:t>$ </a:t>
            </a:r>
            <a:r>
              <a:rPr lang="en-US" sz="1600" dirty="0" smtClean="0">
                <a:solidFill>
                  <a:prstClr val="black"/>
                </a:solidFill>
                <a:ea typeface="ＭＳ Ｐゴシック" charset="0"/>
              </a:rPr>
              <a:t>40.7M </a:t>
            </a:r>
            <a:r>
              <a:rPr lang="en-US" sz="1600" dirty="0">
                <a:solidFill>
                  <a:prstClr val="black"/>
                </a:solidFill>
                <a:ea typeface="ＭＳ Ｐゴシック" charset="0"/>
              </a:rPr>
              <a:t>– Graduate School (Provost allocated funding)</a:t>
            </a:r>
          </a:p>
          <a:p>
            <a:pPr marL="685800" lvl="3" defTabSz="457200" fontAlgn="base">
              <a:lnSpc>
                <a:spcPct val="80000"/>
              </a:lnSpc>
              <a:spcBef>
                <a:spcPct val="20000"/>
              </a:spcBef>
              <a:spcAft>
                <a:spcPct val="0"/>
              </a:spcAft>
            </a:pPr>
            <a:r>
              <a:rPr lang="en-US" sz="1600" dirty="0">
                <a:solidFill>
                  <a:prstClr val="black"/>
                </a:solidFill>
                <a:ea typeface="ＭＳ Ｐゴシック" charset="0"/>
              </a:rPr>
              <a:t>$ </a:t>
            </a:r>
            <a:r>
              <a:rPr lang="en-US" sz="1600" dirty="0" smtClean="0">
                <a:solidFill>
                  <a:prstClr val="black"/>
                </a:solidFill>
                <a:ea typeface="ＭＳ Ｐゴシック" charset="0"/>
              </a:rPr>
              <a:t>16.9M </a:t>
            </a:r>
            <a:r>
              <a:rPr lang="en-US" sz="1600" dirty="0">
                <a:solidFill>
                  <a:prstClr val="black"/>
                </a:solidFill>
                <a:ea typeface="ＭＳ Ｐゴシック" charset="0"/>
              </a:rPr>
              <a:t>– Other Funding Sources (non-state funding sources, including grants</a:t>
            </a:r>
            <a:r>
              <a:rPr lang="en-US" sz="1600" dirty="0" smtClean="0">
                <a:solidFill>
                  <a:prstClr val="black"/>
                </a:solidFill>
                <a:ea typeface="ＭＳ Ｐゴシック" charset="0"/>
              </a:rPr>
              <a:t>)</a:t>
            </a:r>
          </a:p>
          <a:p>
            <a:pPr marL="1143000" lvl="4" defTabSz="457200" fontAlgn="base">
              <a:lnSpc>
                <a:spcPct val="80000"/>
              </a:lnSpc>
              <a:spcBef>
                <a:spcPct val="20000"/>
              </a:spcBef>
              <a:spcAft>
                <a:spcPct val="0"/>
              </a:spcAft>
            </a:pPr>
            <a:r>
              <a:rPr lang="en-US" sz="1400" dirty="0" smtClean="0">
                <a:solidFill>
                  <a:prstClr val="black"/>
                </a:solidFill>
                <a:ea typeface="ＭＳ Ｐゴシック" charset="0"/>
              </a:rPr>
              <a:t>$13.1M from Contracts &amp; Grants</a:t>
            </a:r>
            <a:endParaRPr lang="en-US" sz="1400" dirty="0">
              <a:solidFill>
                <a:prstClr val="black"/>
              </a:solidFill>
              <a:ea typeface="ＭＳ Ｐゴシック" charset="0"/>
            </a:endParaRPr>
          </a:p>
          <a:p>
            <a:pPr marL="0" indent="0">
              <a:buNone/>
            </a:pPr>
            <a:endParaRPr lang="en-US" sz="1600" dirty="0"/>
          </a:p>
        </p:txBody>
      </p:sp>
    </p:spTree>
    <p:extLst>
      <p:ext uri="{BB962C8B-B14F-4D97-AF65-F5344CB8AC3E}">
        <p14:creationId xmlns:p14="http://schemas.microsoft.com/office/powerpoint/2010/main" val="277534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6"/>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Contact  </a:t>
            </a:r>
            <a:r>
              <a:rPr lang="en-US" sz="2000">
                <a:solidFill>
                  <a:schemeClr val="lt1"/>
                </a:solidFill>
                <a:latin typeface="Arial"/>
                <a:ea typeface="Arial"/>
                <a:cs typeface="Arial"/>
                <a:sym typeface="Arial"/>
              </a:rPr>
              <a:t>●  Vanessa Doriott Anderson  ●  919.515.8676  ●  vkdoriot@ncsu.edu</a:t>
            </a:r>
            <a:endParaRPr sz="2000">
              <a:solidFill>
                <a:schemeClr val="lt1"/>
              </a:solidFill>
              <a:latin typeface="Arial"/>
              <a:ea typeface="Arial"/>
              <a:cs typeface="Arial"/>
              <a:sym typeface="Arial"/>
            </a:endParaRPr>
          </a:p>
        </p:txBody>
      </p:sp>
      <p:sp>
        <p:nvSpPr>
          <p:cNvPr id="124" name="Google Shape;124;p6"/>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Main Takeaway for HR Representatives:</a:t>
            </a:r>
            <a:endParaRPr/>
          </a:p>
        </p:txBody>
      </p:sp>
      <p:sp>
        <p:nvSpPr>
          <p:cNvPr id="125" name="Google Shape;125;p6"/>
          <p:cNvSpPr txBox="1">
            <a:spLocks noGrp="1"/>
          </p:cNvSpPr>
          <p:nvPr>
            <p:ph type="body" idx="1"/>
          </p:nvPr>
        </p:nvSpPr>
        <p:spPr>
          <a:xfrm>
            <a:off x="457200" y="1968499"/>
            <a:ext cx="8229600" cy="242302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None/>
            </a:pPr>
            <a:r>
              <a:rPr lang="en-US" sz="3600" i="1"/>
              <a:t>The sooner you process TA hires, the sooner we can let those students know about the </a:t>
            </a:r>
            <a:r>
              <a:rPr lang="en-US" sz="3600" b="1" i="1"/>
              <a:t>free</a:t>
            </a:r>
            <a:r>
              <a:rPr lang="en-US" sz="3600" i="1"/>
              <a:t> training that can help them succeed in their role.</a:t>
            </a:r>
            <a:endParaRPr sz="3600" i="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C6F4A5C4-3E3C-4E10-9C6F-7B241FF6DEF0}"/>
              </a:ext>
            </a:extLst>
          </p:cNvPr>
          <p:cNvSpPr/>
          <p:nvPr/>
        </p:nvSpPr>
        <p:spPr>
          <a:xfrm>
            <a:off x="2856308" y="552689"/>
            <a:ext cx="3431382" cy="3498213"/>
          </a:xfrm>
          <a:prstGeom prst="flowChartConnector">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SIS </a:t>
            </a:r>
          </a:p>
          <a:p>
            <a:pPr algn="ctr"/>
            <a:r>
              <a:rPr lang="en-US" b="1" dirty="0">
                <a:solidFill>
                  <a:schemeClr val="tx1"/>
                </a:solidFill>
                <a:latin typeface="Arial" panose="020B0604020202020204" pitchFamily="34" charset="0"/>
                <a:cs typeface="Arial" panose="020B0604020202020204" pitchFamily="34" charset="0"/>
              </a:rPr>
              <a:t>(Student Information System)</a:t>
            </a:r>
          </a:p>
        </p:txBody>
      </p:sp>
      <p:sp>
        <p:nvSpPr>
          <p:cNvPr id="9" name="TextBox 8">
            <a:extLst>
              <a:ext uri="{FF2B5EF4-FFF2-40B4-BE49-F238E27FC236}">
                <a16:creationId xmlns:a16="http://schemas.microsoft.com/office/drawing/2014/main" id="{6BE4FDEC-0F11-45C3-8071-307361257D50}"/>
              </a:ext>
            </a:extLst>
          </p:cNvPr>
          <p:cNvSpPr txBox="1"/>
          <p:nvPr/>
        </p:nvSpPr>
        <p:spPr>
          <a:xfrm>
            <a:off x="3962089" y="3588345"/>
            <a:ext cx="82586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GSSP</a:t>
            </a:r>
          </a:p>
        </p:txBody>
      </p:sp>
      <p:sp>
        <p:nvSpPr>
          <p:cNvPr id="14" name="Flowchart: Connector 13">
            <a:extLst>
              <a:ext uri="{FF2B5EF4-FFF2-40B4-BE49-F238E27FC236}">
                <a16:creationId xmlns:a16="http://schemas.microsoft.com/office/drawing/2014/main" id="{6BFD54BB-E2F4-47E8-A04D-3AC7E7CDE8A8}"/>
              </a:ext>
            </a:extLst>
          </p:cNvPr>
          <p:cNvSpPr/>
          <p:nvPr/>
        </p:nvSpPr>
        <p:spPr>
          <a:xfrm>
            <a:off x="3606506" y="2989976"/>
            <a:ext cx="3431382" cy="3498213"/>
          </a:xfrm>
          <a:prstGeom prst="flowChartConnector">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HR</a:t>
            </a:r>
          </a:p>
        </p:txBody>
      </p:sp>
      <p:sp>
        <p:nvSpPr>
          <p:cNvPr id="15" name="Flowchart: Connector 14">
            <a:extLst>
              <a:ext uri="{FF2B5EF4-FFF2-40B4-BE49-F238E27FC236}">
                <a16:creationId xmlns:a16="http://schemas.microsoft.com/office/drawing/2014/main" id="{7DC7399D-5675-4739-9F77-29999C8C3BDE}"/>
              </a:ext>
            </a:extLst>
          </p:cNvPr>
          <p:cNvSpPr/>
          <p:nvPr/>
        </p:nvSpPr>
        <p:spPr>
          <a:xfrm>
            <a:off x="1394408" y="2989977"/>
            <a:ext cx="3431382" cy="3498213"/>
          </a:xfrm>
          <a:prstGeom prst="flowChartConnector">
            <a:avLst/>
          </a:prstGeom>
          <a:solidFill>
            <a:schemeClr val="accent6">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Financials</a:t>
            </a:r>
          </a:p>
        </p:txBody>
      </p:sp>
    </p:spTree>
    <p:extLst>
      <p:ext uri="{BB962C8B-B14F-4D97-AF65-F5344CB8AC3E}">
        <p14:creationId xmlns:p14="http://schemas.microsoft.com/office/powerpoint/2010/main" val="187695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9416"/>
            <a:ext cx="7886700" cy="1325563"/>
          </a:xfrm>
        </p:spPr>
        <p:txBody>
          <a:bodyPr/>
          <a:lstStyle/>
          <a:p>
            <a:pPr algn="ctr"/>
            <a:r>
              <a:rPr lang="en-US" sz="3200" b="1" dirty="0">
                <a:solidFill>
                  <a:prstClr val="black"/>
                </a:solidFill>
                <a:ea typeface="ＭＳ Ｐゴシック" charset="0"/>
              </a:rPr>
              <a:t>Eligibility Requirements</a:t>
            </a:r>
            <a:endParaRPr lang="en-US" dirty="0"/>
          </a:p>
        </p:txBody>
      </p:sp>
      <p:sp>
        <p:nvSpPr>
          <p:cNvPr id="5" name="Content Placeholder 2"/>
          <p:cNvSpPr txBox="1">
            <a:spLocks/>
          </p:cNvSpPr>
          <p:nvPr/>
        </p:nvSpPr>
        <p:spPr bwMode="auto">
          <a:xfrm>
            <a:off x="457200" y="1447800"/>
            <a:ext cx="8229600" cy="501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charset="0"/>
              <a:buAutoNum type="arabicParenBoth"/>
            </a:pPr>
            <a:r>
              <a:rPr lang="en-US" sz="1700" b="1" dirty="0">
                <a:latin typeface="Arial" panose="020B0604020202020204" pitchFamily="34" charset="0"/>
                <a:cs typeface="Arial" panose="020B0604020202020204" pitchFamily="34" charset="0"/>
              </a:rPr>
              <a:t>Active in an on-campus Master’s or PhD degree program</a:t>
            </a:r>
          </a:p>
          <a:p>
            <a:pPr marL="857250" lvl="1" indent="-457200"/>
            <a:r>
              <a:rPr lang="en-US" sz="1700" dirty="0">
                <a:latin typeface="Arial" panose="020B0604020202020204" pitchFamily="34" charset="0"/>
                <a:cs typeface="Arial" panose="020B0604020202020204" pitchFamily="34" charset="0"/>
              </a:rPr>
              <a:t>Distance Education (DE) and graduate certificate program students do not qualify for the Plan.</a:t>
            </a:r>
          </a:p>
          <a:p>
            <a:pPr marL="457200" indent="-457200">
              <a:buFont typeface="Arial" charset="0"/>
              <a:buAutoNum type="arabicParenBoth" startAt="2"/>
            </a:pPr>
            <a:r>
              <a:rPr lang="en-US" sz="1700" b="1" dirty="0">
                <a:latin typeface="Arial" panose="020B0604020202020204" pitchFamily="34" charset="0"/>
                <a:cs typeface="Arial" panose="020B0604020202020204" pitchFamily="34" charset="0"/>
              </a:rPr>
              <a:t> </a:t>
            </a:r>
            <a:r>
              <a:rPr lang="en-US" sz="1700" b="1" dirty="0">
                <a:solidFill>
                  <a:srgbClr val="FF0000"/>
                </a:solidFill>
                <a:latin typeface="Arial" panose="020B0604020202020204" pitchFamily="34" charset="0"/>
                <a:cs typeface="Arial" panose="020B0604020202020204" pitchFamily="34" charset="0"/>
              </a:rPr>
              <a:t>Active</a:t>
            </a:r>
            <a:r>
              <a:rPr lang="en-US" sz="1700" b="1" dirty="0">
                <a:latin typeface="Arial" panose="020B0604020202020204" pitchFamily="34" charset="0"/>
                <a:cs typeface="Arial" panose="020B0604020202020204" pitchFamily="34" charset="0"/>
              </a:rPr>
              <a:t>, qualifying graduate appointment</a:t>
            </a:r>
          </a:p>
          <a:p>
            <a:pPr marL="857250" lvl="1" indent="-457200"/>
            <a:r>
              <a:rPr lang="en-US" sz="1700" dirty="0">
                <a:latin typeface="Arial" panose="020B0604020202020204" pitchFamily="34" charset="0"/>
                <a:cs typeface="Arial" panose="020B0604020202020204" pitchFamily="34" charset="0"/>
              </a:rPr>
              <a:t>Fellowship, RA, TA, RA/TA, or Extension Assistantship</a:t>
            </a:r>
          </a:p>
          <a:p>
            <a:pPr marL="857250" lvl="1" indent="-457200"/>
            <a:r>
              <a:rPr lang="en-US" sz="1700" dirty="0">
                <a:latin typeface="Arial" panose="020B0604020202020204" pitchFamily="34" charset="0"/>
                <a:cs typeface="Arial" panose="020B0604020202020204" pitchFamily="34" charset="0"/>
              </a:rPr>
              <a:t>At least, $8,000 annualized</a:t>
            </a:r>
          </a:p>
          <a:p>
            <a:pPr marL="857250" lvl="1" indent="-457200"/>
            <a:r>
              <a:rPr lang="en-US" sz="1700" b="1" u="sng" dirty="0">
                <a:latin typeface="Arial" panose="020B0604020202020204" pitchFamily="34" charset="0"/>
                <a:cs typeface="Arial" panose="020B0604020202020204" pitchFamily="34" charset="0"/>
              </a:rPr>
              <a:t>Begins on or before Census Day</a:t>
            </a:r>
          </a:p>
          <a:p>
            <a:pPr marL="1257300" lvl="2" indent="-457200"/>
            <a:r>
              <a:rPr lang="en-US" sz="1700" dirty="0">
                <a:latin typeface="Arial" panose="020B0604020202020204" pitchFamily="34" charset="0"/>
                <a:cs typeface="Arial" panose="020B0604020202020204" pitchFamily="34" charset="0"/>
              </a:rPr>
              <a:t>Must extend, at least, 30 days beyond the first day of classes (to initially qualify) and through the semester’s duration to receive full benefits. </a:t>
            </a:r>
          </a:p>
          <a:p>
            <a:pPr marL="457200" indent="-457200">
              <a:buFont typeface="Arial" charset="0"/>
              <a:buAutoNum type="arabicParenBoth" startAt="3"/>
            </a:pPr>
            <a:r>
              <a:rPr lang="en-US" sz="1700" b="1" dirty="0">
                <a:latin typeface="Arial" panose="020B0604020202020204" pitchFamily="34" charset="0"/>
                <a:cs typeface="Arial" panose="020B0604020202020204" pitchFamily="34" charset="0"/>
              </a:rPr>
              <a:t>Enrolled full-time, </a:t>
            </a:r>
            <a:r>
              <a:rPr lang="en-US" sz="1700" b="1" i="1" dirty="0">
                <a:latin typeface="Arial" panose="020B0604020202020204" pitchFamily="34" charset="0"/>
                <a:cs typeface="Arial" panose="020B0604020202020204" pitchFamily="34" charset="0"/>
              </a:rPr>
              <a:t>at all times</a:t>
            </a:r>
          </a:p>
          <a:p>
            <a:pPr marL="457200" indent="-457200">
              <a:buFont typeface="Arial" charset="0"/>
              <a:buAutoNum type="arabicParenBoth" startAt="3"/>
            </a:pPr>
            <a:r>
              <a:rPr lang="en-US" sz="1700" b="1" dirty="0">
                <a:latin typeface="Arial" panose="020B0604020202020204" pitchFamily="34" charset="0"/>
                <a:cs typeface="Arial" panose="020B0604020202020204" pitchFamily="34" charset="0"/>
              </a:rPr>
              <a:t>Within allowed semesters for </a:t>
            </a:r>
            <a:r>
              <a:rPr lang="en-US" sz="1700" b="1" i="1" dirty="0">
                <a:latin typeface="Arial" panose="020B0604020202020204" pitchFamily="34" charset="0"/>
                <a:cs typeface="Arial" panose="020B0604020202020204" pitchFamily="34" charset="0"/>
              </a:rPr>
              <a:t>tuition support </a:t>
            </a:r>
            <a:r>
              <a:rPr lang="en-US" sz="1700" dirty="0">
                <a:latin typeface="Arial" panose="020B0604020202020204" pitchFamily="34" charset="0"/>
                <a:cs typeface="Arial" panose="020B0604020202020204" pitchFamily="34" charset="0"/>
              </a:rPr>
              <a:t>(fall &amp; spring only)</a:t>
            </a:r>
          </a:p>
          <a:p>
            <a:pPr marL="857250" lvl="1" indent="-457200"/>
            <a:r>
              <a:rPr lang="en-US" sz="1700" dirty="0">
                <a:latin typeface="Arial" panose="020B0604020202020204" pitchFamily="34" charset="0"/>
                <a:cs typeface="Arial" panose="020B0604020202020204" pitchFamily="34" charset="0"/>
              </a:rPr>
              <a:t>Master’s – 4 semesters</a:t>
            </a:r>
          </a:p>
          <a:p>
            <a:pPr marL="857250" lvl="1" indent="-457200"/>
            <a:r>
              <a:rPr lang="en-US" sz="1700" dirty="0">
                <a:latin typeface="Arial" panose="020B0604020202020204" pitchFamily="34" charset="0"/>
                <a:cs typeface="Arial" panose="020B0604020202020204" pitchFamily="34" charset="0"/>
              </a:rPr>
              <a:t>PhD with a previous master’s – 8 semesters</a:t>
            </a:r>
          </a:p>
          <a:p>
            <a:pPr marL="857250" lvl="1" indent="-457200"/>
            <a:r>
              <a:rPr lang="en-US" sz="1700" dirty="0">
                <a:latin typeface="Arial" panose="020B0604020202020204" pitchFamily="34" charset="0"/>
                <a:cs typeface="Arial" panose="020B0604020202020204" pitchFamily="34" charset="0"/>
              </a:rPr>
              <a:t>PhD without a previous master’s – 10 semesters</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pPr marL="0" indent="0">
              <a:buFont typeface="Arial" charset="0"/>
              <a:buNone/>
            </a:pPr>
            <a:r>
              <a:rPr lang="en-US" sz="1700" dirty="0">
                <a:latin typeface="Arial" panose="020B0604020202020204" pitchFamily="34" charset="0"/>
                <a:cs typeface="Arial" panose="020B0604020202020204" pitchFamily="34" charset="0"/>
              </a:rPr>
              <a:t>*See </a:t>
            </a:r>
            <a:r>
              <a:rPr lang="en-US" sz="1700" dirty="0">
                <a:latin typeface="Arial" panose="020B0604020202020204" pitchFamily="34" charset="0"/>
                <a:cs typeface="Arial" panose="020B0604020202020204" pitchFamily="34" charset="0"/>
                <a:hlinkClick r:id="rId2"/>
              </a:rPr>
              <a:t>GSSP Eligibility Summary</a:t>
            </a:r>
            <a:r>
              <a:rPr lang="en-US" sz="1700" dirty="0">
                <a:latin typeface="Arial" panose="020B0604020202020204" pitchFamily="34" charset="0"/>
                <a:cs typeface="Arial" panose="020B0604020202020204" pitchFamily="34" charset="0"/>
              </a:rPr>
              <a:t> for complete details.</a:t>
            </a:r>
          </a:p>
        </p:txBody>
      </p:sp>
    </p:spTree>
    <p:extLst>
      <p:ext uri="{BB962C8B-B14F-4D97-AF65-F5344CB8AC3E}">
        <p14:creationId xmlns:p14="http://schemas.microsoft.com/office/powerpoint/2010/main" val="2100180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15911"/>
            <a:ext cx="7886700" cy="758825"/>
          </a:xfrm>
        </p:spPr>
        <p:txBody>
          <a:bodyPr/>
          <a:lstStyle/>
          <a:p>
            <a:pPr algn="ctr"/>
            <a:r>
              <a:rPr lang="en-US" sz="3400" b="1" dirty="0">
                <a:solidFill>
                  <a:prstClr val="black"/>
                </a:solidFill>
                <a:ea typeface="ＭＳ Ｐゴシック" charset="0"/>
              </a:rPr>
              <a:t>Receiving Benefits</a:t>
            </a:r>
            <a:endParaRPr lang="en-US" dirty="0"/>
          </a:p>
        </p:txBody>
      </p:sp>
      <p:sp>
        <p:nvSpPr>
          <p:cNvPr id="5" name="Content Placeholder 2"/>
          <p:cNvSpPr txBox="1">
            <a:spLocks/>
          </p:cNvSpPr>
          <p:nvPr/>
        </p:nvSpPr>
        <p:spPr bwMode="auto">
          <a:xfrm>
            <a:off x="457200" y="1379815"/>
            <a:ext cx="8229600" cy="465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a:latin typeface="Arial" panose="020B0604020202020204" pitchFamily="34" charset="0"/>
                <a:cs typeface="Arial" panose="020B0604020202020204" pitchFamily="34" charset="0"/>
              </a:rPr>
              <a:t>Once a student actively meets all eligibility requirements ahead of Fall or Spring semester</a:t>
            </a:r>
            <a:r>
              <a:rPr lang="en-US" sz="2000" dirty="0" smtClean="0">
                <a:latin typeface="Arial" panose="020B0604020202020204" pitchFamily="34" charset="0"/>
                <a:cs typeface="Arial" panose="020B0604020202020204" pitchFamily="34" charset="0"/>
              </a:rPr>
              <a:t>, OR once the department commits to fund the student on the Gradate Support Roster, </a:t>
            </a:r>
            <a:r>
              <a:rPr lang="en-US" sz="2000" dirty="0">
                <a:latin typeface="Arial" panose="020B0604020202020204" pitchFamily="34" charset="0"/>
                <a:cs typeface="Arial" panose="020B0604020202020204" pitchFamily="34" charset="0"/>
              </a:rPr>
              <a:t>the Graduate Support System </a:t>
            </a:r>
            <a:r>
              <a:rPr lang="en-US" sz="2000" i="1" dirty="0">
                <a:latin typeface="Arial" panose="020B0604020202020204" pitchFamily="34" charset="0"/>
                <a:cs typeface="Arial" panose="020B0604020202020204" pitchFamily="34" charset="0"/>
              </a:rPr>
              <a:t>automatically</a:t>
            </a:r>
            <a:r>
              <a:rPr lang="en-US" sz="2000" dirty="0">
                <a:latin typeface="Arial" panose="020B0604020202020204" pitchFamily="34" charset="0"/>
                <a:cs typeface="Arial" panose="020B0604020202020204" pitchFamily="34" charset="0"/>
              </a:rPr>
              <a:t>: </a:t>
            </a:r>
          </a:p>
          <a:p>
            <a:pPr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Creates a tuition award,</a:t>
            </a:r>
          </a:p>
          <a:p>
            <a:pPr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Adds the student to the NCSU RA-TA Health Insurance Plan </a:t>
            </a:r>
          </a:p>
          <a:p>
            <a:pPr marL="400050" lvl="1" indent="0">
              <a:buNone/>
            </a:pPr>
            <a:r>
              <a:rPr lang="en-US" sz="2000" dirty="0">
                <a:latin typeface="Arial" panose="020B0604020202020204" pitchFamily="34" charset="0"/>
                <a:cs typeface="Arial" panose="020B0604020202020204" pitchFamily="34" charset="0"/>
              </a:rPr>
              <a:t>		(8/1 or 1/1), and </a:t>
            </a:r>
          </a:p>
          <a:p>
            <a:pPr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Applies benefits to the student’s billing account.</a:t>
            </a:r>
          </a:p>
          <a:p>
            <a:pPr marL="457200" indent="-457200">
              <a:lnSpc>
                <a:spcPts val="1400"/>
              </a:lnSpc>
              <a:spcBef>
                <a:spcPts val="0"/>
              </a:spcBef>
              <a:buFont typeface="Arial" charset="0"/>
              <a:buAutoNum type="arabicParenBoth"/>
            </a:pPr>
            <a:endParaRPr lang="en-US" sz="2000" dirty="0">
              <a:latin typeface="Arial" panose="020B0604020202020204" pitchFamily="34" charset="0"/>
              <a:cs typeface="Arial" panose="020B0604020202020204" pitchFamily="34" charset="0"/>
            </a:endParaRPr>
          </a:p>
          <a:p>
            <a:pPr marL="0" indent="0">
              <a:buFont typeface="Arial" charset="0"/>
              <a:buNone/>
            </a:pPr>
            <a:r>
              <a:rPr lang="en-US" b="1" dirty="0">
                <a:solidFill>
                  <a:srgbClr val="FF0000"/>
                </a:solidFill>
                <a:latin typeface="Arial" panose="020B0604020202020204" pitchFamily="34" charset="0"/>
                <a:cs typeface="Arial" panose="020B0604020202020204" pitchFamily="34" charset="0"/>
              </a:rPr>
              <a:t>BUT</a:t>
            </a:r>
            <a:r>
              <a:rPr lang="en-US" sz="2000" dirty="0">
                <a:latin typeface="Arial" panose="020B0604020202020204" pitchFamily="34" charset="0"/>
                <a:cs typeface="Arial" panose="020B0604020202020204" pitchFamily="34" charset="0"/>
              </a:rPr>
              <a:t>, timely action on the part of the student and appointment sponsoring program is </a:t>
            </a:r>
            <a:r>
              <a:rPr lang="en-US" sz="2000" i="1" dirty="0">
                <a:latin typeface="Arial" panose="020B0604020202020204" pitchFamily="34" charset="0"/>
                <a:cs typeface="Arial" panose="020B0604020202020204" pitchFamily="34" charset="0"/>
              </a:rPr>
              <a:t>important</a:t>
            </a:r>
            <a:r>
              <a:rPr lang="en-US" sz="2000" dirty="0">
                <a:latin typeface="Arial" panose="020B0604020202020204" pitchFamily="34" charset="0"/>
                <a:cs typeface="Arial" panose="020B0604020202020204" pitchFamily="34" charset="0"/>
              </a:rPr>
              <a:t>. The student is </a:t>
            </a:r>
            <a:r>
              <a:rPr lang="en-US" sz="2000" u="sng" dirty="0">
                <a:solidFill>
                  <a:srgbClr val="FF0000"/>
                </a:solidFill>
                <a:latin typeface="Arial" panose="020B0604020202020204" pitchFamily="34" charset="0"/>
                <a:cs typeface="Arial" panose="020B0604020202020204" pitchFamily="34" charset="0"/>
              </a:rPr>
              <a:t>ineligible</a:t>
            </a:r>
            <a:r>
              <a:rPr lang="en-US" sz="2000" dirty="0">
                <a:latin typeface="Arial" panose="020B0604020202020204" pitchFamily="34" charset="0"/>
                <a:cs typeface="Arial" panose="020B0604020202020204" pitchFamily="34" charset="0"/>
              </a:rPr>
              <a:t> for GSSP benefits if </a:t>
            </a:r>
            <a:r>
              <a:rPr lang="en-US" sz="2000" u="sng" dirty="0">
                <a:solidFill>
                  <a:srgbClr val="FF0000"/>
                </a:solidFill>
                <a:latin typeface="Arial" panose="020B0604020202020204" pitchFamily="34" charset="0"/>
                <a:cs typeface="Arial" panose="020B0604020202020204" pitchFamily="34" charset="0"/>
              </a:rPr>
              <a:t>eligibility requirements are not met by </a:t>
            </a:r>
            <a:r>
              <a:rPr lang="en-US" sz="2000" b="1" u="sng" dirty="0">
                <a:solidFill>
                  <a:srgbClr val="FF0000"/>
                </a:solidFill>
                <a:latin typeface="Arial" panose="020B0604020202020204" pitchFamily="34" charset="0"/>
                <a:cs typeface="Arial" panose="020B0604020202020204" pitchFamily="34" charset="0"/>
              </a:rPr>
              <a:t>Census Day</a:t>
            </a:r>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each semester. </a:t>
            </a:r>
          </a:p>
          <a:p>
            <a:pPr marL="0" indent="0">
              <a:buFont typeface="Arial" charset="0"/>
              <a:buNone/>
            </a:pPr>
            <a:endParaRPr lang="en-US" sz="800" dirty="0">
              <a:latin typeface="Arial" panose="020B0604020202020204" pitchFamily="34" charset="0"/>
              <a:cs typeface="Arial" panose="020B0604020202020204" pitchFamily="34" charset="0"/>
            </a:endParaRPr>
          </a:p>
          <a:p>
            <a:pPr marL="0" indent="0">
              <a:buFont typeface="Arial" charset="0"/>
              <a:buNone/>
            </a:pPr>
            <a:r>
              <a:rPr lang="en-US" sz="2000" dirty="0">
                <a:latin typeface="Arial" panose="020B0604020202020204" pitchFamily="34" charset="0"/>
                <a:cs typeface="Arial" panose="020B0604020202020204" pitchFamily="34" charset="0"/>
              </a:rPr>
              <a:t>If a student fails to </a:t>
            </a:r>
            <a:r>
              <a:rPr lang="en-US" sz="2000" u="sng" dirty="0">
                <a:solidFill>
                  <a:srgbClr val="FF0000"/>
                </a:solidFill>
                <a:latin typeface="Arial" panose="020B0604020202020204" pitchFamily="34" charset="0"/>
                <a:cs typeface="Arial" panose="020B0604020202020204" pitchFamily="34" charset="0"/>
              </a:rPr>
              <a:t>meet </a:t>
            </a:r>
            <a:r>
              <a:rPr lang="en-US" sz="2000" b="1" u="sng" dirty="0">
                <a:solidFill>
                  <a:srgbClr val="FF0000"/>
                </a:solidFill>
                <a:latin typeface="Arial" panose="020B0604020202020204" pitchFamily="34" charset="0"/>
                <a:cs typeface="Arial" panose="020B0604020202020204" pitchFamily="34" charset="0"/>
              </a:rPr>
              <a:t>all </a:t>
            </a:r>
            <a:r>
              <a:rPr lang="en-US" sz="2000" u="sng" dirty="0">
                <a:solidFill>
                  <a:srgbClr val="FF0000"/>
                </a:solidFill>
                <a:latin typeface="Arial" panose="020B0604020202020204" pitchFamily="34" charset="0"/>
                <a:cs typeface="Arial" panose="020B0604020202020204" pitchFamily="34" charset="0"/>
              </a:rPr>
              <a:t>GSSP eligibility requirements at all times</a:t>
            </a:r>
            <a:r>
              <a:rPr lang="en-US" sz="2000" dirty="0">
                <a:latin typeface="Arial" panose="020B0604020202020204" pitchFamily="34" charset="0"/>
                <a:cs typeface="Arial" panose="020B0604020202020204" pitchFamily="34" charset="0"/>
              </a:rPr>
              <a:t>, they may lose all or a portion of their benefits. </a:t>
            </a:r>
          </a:p>
        </p:txBody>
      </p:sp>
    </p:spTree>
    <p:extLst>
      <p:ext uri="{BB962C8B-B14F-4D97-AF65-F5344CB8AC3E}">
        <p14:creationId xmlns:p14="http://schemas.microsoft.com/office/powerpoint/2010/main" val="3487669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CD23-96EE-4EC3-86CC-BF7CE7CE0766}"/>
              </a:ext>
            </a:extLst>
          </p:cNvPr>
          <p:cNvSpPr>
            <a:spLocks noGrp="1"/>
          </p:cNvSpPr>
          <p:nvPr>
            <p:ph type="title"/>
          </p:nvPr>
        </p:nvSpPr>
        <p:spPr>
          <a:xfrm>
            <a:off x="457200" y="589217"/>
            <a:ext cx="8229600" cy="1068387"/>
          </a:xfrm>
        </p:spPr>
        <p:txBody>
          <a:bodyPr/>
          <a:lstStyle/>
          <a:p>
            <a:pPr algn="ctr"/>
            <a:r>
              <a:rPr lang="en-US" b="1" dirty="0"/>
              <a:t>Salary Redistributions</a:t>
            </a:r>
          </a:p>
        </p:txBody>
      </p:sp>
      <p:sp>
        <p:nvSpPr>
          <p:cNvPr id="3" name="Content Placeholder 2">
            <a:extLst>
              <a:ext uri="{FF2B5EF4-FFF2-40B4-BE49-F238E27FC236}">
                <a16:creationId xmlns:a16="http://schemas.microsoft.com/office/drawing/2014/main" id="{AF0ABF14-1BBC-4E45-A010-72109837AF0A}"/>
              </a:ext>
            </a:extLst>
          </p:cNvPr>
          <p:cNvSpPr>
            <a:spLocks noGrp="1"/>
          </p:cNvSpPr>
          <p:nvPr>
            <p:ph idx="1"/>
          </p:nvPr>
        </p:nvSpPr>
        <p:spPr>
          <a:xfrm>
            <a:off x="457200" y="2281936"/>
            <a:ext cx="8229600" cy="3103563"/>
          </a:xfrm>
        </p:spPr>
        <p:txBody>
          <a:bodyPr/>
          <a:lstStyle/>
          <a:p>
            <a:pPr>
              <a:buFont typeface="Wingdings" panose="05000000000000000000" pitchFamily="2" charset="2"/>
              <a:buChar char="§"/>
            </a:pPr>
            <a:r>
              <a:rPr lang="en-US" dirty="0"/>
              <a:t>GSSP process captures funding data as of Census Day</a:t>
            </a:r>
          </a:p>
          <a:p>
            <a:pPr>
              <a:buFont typeface="Wingdings" panose="05000000000000000000" pitchFamily="2" charset="2"/>
              <a:buChar char="§"/>
            </a:pPr>
            <a:r>
              <a:rPr lang="en-US" dirty="0"/>
              <a:t>Any changes after Census are </a:t>
            </a:r>
            <a:r>
              <a:rPr lang="en-US" b="1" dirty="0"/>
              <a:t>not</a:t>
            </a:r>
            <a:r>
              <a:rPr lang="en-US" dirty="0"/>
              <a:t> </a:t>
            </a:r>
            <a:r>
              <a:rPr lang="en-US" b="1" dirty="0"/>
              <a:t>captured</a:t>
            </a:r>
            <a:r>
              <a:rPr lang="en-US" dirty="0"/>
              <a:t>, even if backdated</a:t>
            </a:r>
          </a:p>
          <a:p>
            <a:pPr>
              <a:buFont typeface="Wingdings" panose="05000000000000000000" pitchFamily="2" charset="2"/>
              <a:buChar char="§"/>
            </a:pPr>
            <a:r>
              <a:rPr lang="en-US" dirty="0"/>
              <a:t>HR actions impact financials and GSSP</a:t>
            </a:r>
          </a:p>
          <a:p>
            <a:pPr>
              <a:buFont typeface="Wingdings" panose="05000000000000000000" pitchFamily="2" charset="2"/>
              <a:buChar char="§"/>
            </a:pPr>
            <a:r>
              <a:rPr lang="en-US" dirty="0"/>
              <a:t>Departments must </a:t>
            </a:r>
            <a:r>
              <a:rPr lang="en-US" dirty="0">
                <a:hlinkClick r:id="rId2"/>
              </a:rPr>
              <a:t>notify the graduate school</a:t>
            </a:r>
            <a:r>
              <a:rPr lang="en-US" dirty="0"/>
              <a:t> if SDC’s impact </a:t>
            </a:r>
            <a:r>
              <a:rPr lang="en-US" dirty="0">
                <a:hlinkClick r:id="rId3"/>
              </a:rPr>
              <a:t>state funds</a:t>
            </a:r>
            <a:r>
              <a:rPr lang="en-US" dirty="0"/>
              <a:t>. </a:t>
            </a:r>
          </a:p>
        </p:txBody>
      </p:sp>
    </p:spTree>
    <p:extLst>
      <p:ext uri="{BB962C8B-B14F-4D97-AF65-F5344CB8AC3E}">
        <p14:creationId xmlns:p14="http://schemas.microsoft.com/office/powerpoint/2010/main" val="345193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F8DC541-A5A9-4FAE-A9D3-5BF55DE68297}"/>
              </a:ext>
            </a:extLst>
          </p:cNvPr>
          <p:cNvGraphicFramePr/>
          <p:nvPr>
            <p:extLst/>
          </p:nvPr>
        </p:nvGraphicFramePr>
        <p:xfrm>
          <a:off x="170007" y="1478868"/>
          <a:ext cx="890905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66127" y="620990"/>
            <a:ext cx="6515100" cy="590931"/>
          </a:xfrm>
          <a:prstGeom prst="rect">
            <a:avLst/>
          </a:prstGeom>
          <a:noFill/>
        </p:spPr>
        <p:txBody>
          <a:bodyPr wrap="square" rtlCol="0">
            <a:spAutoFit/>
          </a:bodyPr>
          <a:lstStyle/>
          <a:p>
            <a:pPr algn="ctr">
              <a:lnSpc>
                <a:spcPct val="90000"/>
              </a:lnSpc>
              <a:spcBef>
                <a:spcPct val="0"/>
              </a:spcBef>
            </a:pPr>
            <a:r>
              <a:rPr lang="en-US" sz="3600" b="1" dirty="0">
                <a:latin typeface="Arial" panose="020B0604020202020204" pitchFamily="34" charset="0"/>
                <a:ea typeface="+mj-ea"/>
                <a:cs typeface="Arial" panose="020B0604020202020204" pitchFamily="34" charset="0"/>
              </a:rPr>
              <a:t>GSSP Timeline – Fall </a:t>
            </a:r>
            <a:r>
              <a:rPr lang="en-US" sz="3600" b="1" dirty="0" smtClean="0">
                <a:latin typeface="Arial" panose="020B0604020202020204" pitchFamily="34" charset="0"/>
                <a:ea typeface="+mj-ea"/>
                <a:cs typeface="Arial" panose="020B0604020202020204" pitchFamily="34" charset="0"/>
              </a:rPr>
              <a:t>2022</a:t>
            </a:r>
            <a:endParaRPr lang="en-US" sz="36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2119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4136-FE99-4111-AF7E-B6A050620E58}"/>
              </a:ext>
            </a:extLst>
          </p:cNvPr>
          <p:cNvSpPr>
            <a:spLocks noGrp="1"/>
          </p:cNvSpPr>
          <p:nvPr>
            <p:ph type="title"/>
          </p:nvPr>
        </p:nvSpPr>
        <p:spPr>
          <a:xfrm>
            <a:off x="521208" y="470345"/>
            <a:ext cx="8229600" cy="1068387"/>
          </a:xfrm>
        </p:spPr>
        <p:txBody>
          <a:bodyPr/>
          <a:lstStyle/>
          <a:p>
            <a:pPr algn="ctr"/>
            <a:r>
              <a:rPr lang="en-US" dirty="0" smtClean="0"/>
              <a:t>Key Reminders</a:t>
            </a:r>
            <a:r>
              <a:rPr lang="en-US" dirty="0"/>
              <a:t>	</a:t>
            </a:r>
          </a:p>
        </p:txBody>
      </p:sp>
      <p:sp>
        <p:nvSpPr>
          <p:cNvPr id="3" name="Content Placeholder 2">
            <a:extLst>
              <a:ext uri="{FF2B5EF4-FFF2-40B4-BE49-F238E27FC236}">
                <a16:creationId xmlns:a16="http://schemas.microsoft.com/office/drawing/2014/main" id="{FC0B45BE-882B-42F6-8342-BF6B37DB6D28}"/>
              </a:ext>
            </a:extLst>
          </p:cNvPr>
          <p:cNvSpPr>
            <a:spLocks noGrp="1"/>
          </p:cNvSpPr>
          <p:nvPr>
            <p:ph idx="1"/>
          </p:nvPr>
        </p:nvSpPr>
        <p:spPr>
          <a:xfrm>
            <a:off x="628650" y="1676110"/>
            <a:ext cx="7886700" cy="4541809"/>
          </a:xfrm>
        </p:spPr>
        <p:txBody>
          <a:bodyPr>
            <a:normAutofit lnSpcReduction="10000"/>
          </a:bodyPr>
          <a:lstStyle/>
          <a:p>
            <a:pPr>
              <a:buFont typeface="Wingdings" panose="05000000000000000000" pitchFamily="2" charset="2"/>
              <a:buChar char="§"/>
            </a:pPr>
            <a:r>
              <a:rPr lang="en-US" dirty="0" smtClean="0"/>
              <a:t>TIMING</a:t>
            </a:r>
          </a:p>
          <a:p>
            <a:pPr lvl="1">
              <a:buFont typeface="Wingdings" panose="05000000000000000000" pitchFamily="2" charset="2"/>
              <a:buChar char="§"/>
            </a:pPr>
            <a:r>
              <a:rPr lang="en-US" dirty="0" smtClean="0"/>
              <a:t>Billing date</a:t>
            </a:r>
          </a:p>
          <a:p>
            <a:pPr lvl="1">
              <a:buFont typeface="Wingdings" panose="05000000000000000000" pitchFamily="2" charset="2"/>
              <a:buChar char="§"/>
            </a:pPr>
            <a:r>
              <a:rPr lang="en-US" dirty="0" smtClean="0"/>
              <a:t>Bill due date</a:t>
            </a:r>
          </a:p>
          <a:p>
            <a:pPr lvl="1">
              <a:buFont typeface="Wingdings" panose="05000000000000000000" pitchFamily="2" charset="2"/>
              <a:buChar char="§"/>
            </a:pPr>
            <a:r>
              <a:rPr lang="en-US" dirty="0" smtClean="0"/>
              <a:t>Spring Health Insurance Termination </a:t>
            </a:r>
            <a:endParaRPr lang="en-US" dirty="0"/>
          </a:p>
          <a:p>
            <a:pPr>
              <a:buFont typeface="Wingdings" panose="05000000000000000000" pitchFamily="2" charset="2"/>
              <a:buChar char="§"/>
            </a:pPr>
            <a:r>
              <a:rPr lang="en-US" dirty="0" smtClean="0"/>
              <a:t>Fall appointments should be entered now</a:t>
            </a:r>
            <a:endParaRPr lang="en-US" dirty="0"/>
          </a:p>
          <a:p>
            <a:pPr>
              <a:buFont typeface="Wingdings" panose="05000000000000000000" pitchFamily="2" charset="2"/>
              <a:buChar char="§"/>
            </a:pPr>
            <a:r>
              <a:rPr lang="en-US" dirty="0" smtClean="0"/>
              <a:t>Communicate with the student’s academic home department if they are working outside of the department</a:t>
            </a:r>
          </a:p>
          <a:p>
            <a:pPr lvl="1">
              <a:buFont typeface="Wingdings" panose="05000000000000000000" pitchFamily="2" charset="2"/>
              <a:buChar char="§"/>
            </a:pPr>
            <a:r>
              <a:rPr lang="en-US" dirty="0"/>
              <a:t>Eligibility</a:t>
            </a:r>
          </a:p>
          <a:p>
            <a:pPr lvl="1">
              <a:buFont typeface="Wingdings" panose="05000000000000000000" pitchFamily="2" charset="2"/>
              <a:buChar char="§"/>
            </a:pPr>
            <a:r>
              <a:rPr lang="en-US" dirty="0"/>
              <a:t>Exceptions</a:t>
            </a:r>
          </a:p>
          <a:p>
            <a:pPr lvl="1">
              <a:buFont typeface="Wingdings" panose="05000000000000000000" pitchFamily="2" charset="2"/>
              <a:buChar char="§"/>
            </a:pPr>
            <a:r>
              <a:rPr lang="en-US" dirty="0"/>
              <a:t>Commitment to </a:t>
            </a:r>
            <a:r>
              <a:rPr lang="en-US" dirty="0" smtClean="0"/>
              <a:t>fund</a:t>
            </a:r>
          </a:p>
        </p:txBody>
      </p:sp>
    </p:spTree>
    <p:extLst>
      <p:ext uri="{BB962C8B-B14F-4D97-AF65-F5344CB8AC3E}">
        <p14:creationId xmlns:p14="http://schemas.microsoft.com/office/powerpoint/2010/main" val="2603864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33" y="452057"/>
            <a:ext cx="8229600" cy="1068387"/>
          </a:xfrm>
        </p:spPr>
        <p:txBody>
          <a:bodyPr/>
          <a:lstStyle/>
          <a:p>
            <a:pPr algn="ctr"/>
            <a:r>
              <a:rPr lang="en-US" sz="3200" b="1" dirty="0">
                <a:solidFill>
                  <a:prstClr val="black"/>
                </a:solidFill>
                <a:ea typeface="ＭＳ Ｐゴシック" charset="0"/>
              </a:rPr>
              <a:t>GSSP Resources for Administrators</a:t>
            </a:r>
            <a:endParaRPr lang="en-US" dirty="0"/>
          </a:p>
        </p:txBody>
      </p:sp>
      <p:sp>
        <p:nvSpPr>
          <p:cNvPr id="5" name="Content Placeholder 4"/>
          <p:cNvSpPr txBox="1">
            <a:spLocks/>
          </p:cNvSpPr>
          <p:nvPr/>
        </p:nvSpPr>
        <p:spPr bwMode="auto">
          <a:xfrm>
            <a:off x="726483" y="1848038"/>
            <a:ext cx="7886700" cy="36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err="1" smtClean="0">
                <a:latin typeface="Arial" panose="020B0604020202020204" pitchFamily="34" charset="0"/>
                <a:cs typeface="Arial" panose="020B0604020202020204" pitchFamily="34" charset="0"/>
              </a:rPr>
              <a:t>Gradute</a:t>
            </a:r>
            <a:r>
              <a:rPr lang="en-US" dirty="0" smtClean="0">
                <a:latin typeface="Arial" panose="020B0604020202020204" pitchFamily="34" charset="0"/>
                <a:cs typeface="Arial" panose="020B0604020202020204" pitchFamily="34" charset="0"/>
              </a:rPr>
              <a:t> Support Roster (eliminates the need for many queries)</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hlinkClick r:id="rId2"/>
              </a:rPr>
              <a:t>Data Requests</a:t>
            </a:r>
            <a:r>
              <a:rPr lang="en-US" dirty="0">
                <a:latin typeface="Arial" panose="020B0604020202020204" pitchFamily="34" charset="0"/>
                <a:cs typeface="Arial" panose="020B0604020202020204" pitchFamily="34" charset="0"/>
              </a:rPr>
              <a:t> : </a:t>
            </a:r>
          </a:p>
          <a:p>
            <a:pPr lvl="1">
              <a:buFont typeface="Wingdings" panose="05000000000000000000" pitchFamily="2" charset="2"/>
              <a:buChar char="§"/>
            </a:pPr>
            <a:r>
              <a:rPr lang="en-US" dirty="0">
                <a:latin typeface="Arial" panose="020B0604020202020204" pitchFamily="34" charset="0"/>
                <a:cs typeface="Arial" panose="020B0604020202020204" pitchFamily="34" charset="0"/>
                <a:hlinkClick r:id="rId3"/>
              </a:rPr>
              <a:t>https://grad.ncsu.edu/faculty-and-staff/forms/</a:t>
            </a: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hlinkClick r:id="rId2"/>
              </a:rPr>
              <a:t>https://form.asana.com/?k=9IlkD-4DyoIsQVS-4dDMYw&amp;d=941899506210581</a:t>
            </a:r>
            <a:r>
              <a:rPr lang="en-US" dirty="0">
                <a:latin typeface="Arial" panose="020B0604020202020204" pitchFamily="34" charset="0"/>
                <a:cs typeface="Arial" panose="020B0604020202020204" pitchFamily="34" charset="0"/>
              </a:rPr>
              <a:t>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GSSP for Administrators:</a:t>
            </a:r>
          </a:p>
          <a:p>
            <a:pPr lvl="1">
              <a:buFont typeface="Wingdings" panose="05000000000000000000" pitchFamily="2" charset="2"/>
              <a:buChar char="§"/>
            </a:pPr>
            <a:r>
              <a:rPr lang="en-US" dirty="0">
                <a:latin typeface="Arial" panose="020B0604020202020204" pitchFamily="34" charset="0"/>
                <a:cs typeface="Arial" panose="020B0604020202020204" pitchFamily="34" charset="0"/>
                <a:hlinkClick r:id="rId4"/>
              </a:rPr>
              <a:t>go.ncsu.edu/</a:t>
            </a:r>
            <a:r>
              <a:rPr lang="en-US" dirty="0" err="1">
                <a:latin typeface="Arial" panose="020B0604020202020204" pitchFamily="34" charset="0"/>
                <a:cs typeface="Arial" panose="020B0604020202020204" pitchFamily="34" charset="0"/>
                <a:hlinkClick r:id="rId4"/>
              </a:rPr>
              <a:t>gssp</a:t>
            </a:r>
            <a:r>
              <a:rPr lang="en-US" dirty="0">
                <a:latin typeface="Arial" panose="020B0604020202020204" pitchFamily="34" charset="0"/>
                <a:cs typeface="Arial" panose="020B0604020202020204" pitchFamily="34" charset="0"/>
                <a:hlinkClick r:id="rId4"/>
              </a:rPr>
              <a:t>-admin</a:t>
            </a:r>
            <a:endParaRPr lang="en-US" dirty="0">
              <a:latin typeface="Arial Narrow" panose="020B0606020202030204" pitchFamily="34" charset="0"/>
              <a:cs typeface="Arial" panose="020B0604020202020204" pitchFamily="34" charset="0"/>
            </a:endParaRPr>
          </a:p>
          <a:p>
            <a:pPr marL="457200" lvl="1" indent="0">
              <a:buNone/>
            </a:pP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35833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580073"/>
            <a:ext cx="8229600" cy="1068387"/>
          </a:xfrm>
        </p:spPr>
        <p:txBody>
          <a:bodyPr/>
          <a:lstStyle/>
          <a:p>
            <a:pPr algn="ctr"/>
            <a:r>
              <a:rPr lang="en-US" sz="3400" b="1" dirty="0">
                <a:solidFill>
                  <a:prstClr val="black"/>
                </a:solidFill>
                <a:ea typeface="ＭＳ Ｐゴシック" charset="0"/>
              </a:rPr>
              <a:t>Training</a:t>
            </a:r>
            <a:endParaRPr lang="en-US" dirty="0"/>
          </a:p>
        </p:txBody>
      </p:sp>
      <p:sp>
        <p:nvSpPr>
          <p:cNvPr id="4" name="Content Placeholder 4"/>
          <p:cNvSpPr txBox="1">
            <a:spLocks/>
          </p:cNvSpPr>
          <p:nvPr/>
        </p:nvSpPr>
        <p:spPr bwMode="auto">
          <a:xfrm>
            <a:off x="448056" y="1648460"/>
            <a:ext cx="8229600" cy="506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dirty="0">
                <a:latin typeface="Arial" panose="020B0604020202020204" pitchFamily="34" charset="0"/>
                <a:cs typeface="Arial" panose="020B0604020202020204" pitchFamily="34" charset="0"/>
              </a:rPr>
              <a:t>To request GSSP training contact</a:t>
            </a:r>
            <a:r>
              <a:rPr lang="en-US"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pPr marL="457200" lvl="1" indent="0" algn="ctr">
              <a:buFont typeface="Arial" charset="0"/>
              <a:buNone/>
            </a:pPr>
            <a:r>
              <a:rPr lang="en-US" dirty="0">
                <a:latin typeface="Arial" panose="020B0604020202020204" pitchFamily="34" charset="0"/>
                <a:cs typeface="Arial" panose="020B0604020202020204" pitchFamily="34" charset="0"/>
              </a:rPr>
              <a:t>Dare Cook, GSSP Manager</a:t>
            </a:r>
          </a:p>
          <a:p>
            <a:pPr marL="457200" lvl="1" indent="0" algn="ctr">
              <a:buFont typeface="Arial" charset="0"/>
              <a:buNone/>
            </a:pPr>
            <a:r>
              <a:rPr lang="en-US" dirty="0" smtClean="0">
                <a:latin typeface="Arial" panose="020B0604020202020204" pitchFamily="34" charset="0"/>
                <a:cs typeface="Arial" panose="020B0604020202020204" pitchFamily="34" charset="0"/>
                <a:hlinkClick r:id="rId2"/>
              </a:rPr>
              <a:t>decook@ncsu.edu</a:t>
            </a:r>
            <a:endParaRPr lang="en-US" dirty="0" smtClean="0">
              <a:latin typeface="Arial" panose="020B0604020202020204" pitchFamily="34" charset="0"/>
              <a:cs typeface="Arial" panose="020B0604020202020204" pitchFamily="34" charset="0"/>
            </a:endParaRPr>
          </a:p>
          <a:p>
            <a:pPr marL="457200" lvl="1" indent="0" algn="ctr">
              <a:buFont typeface="Arial" charset="0"/>
              <a:buNone/>
            </a:pPr>
            <a:endParaRPr lang="en-US" dirty="0" smtClean="0">
              <a:latin typeface="Arial" panose="020B0604020202020204" pitchFamily="34" charset="0"/>
              <a:cs typeface="Arial" panose="020B0604020202020204" pitchFamily="34" charset="0"/>
            </a:endParaRPr>
          </a:p>
          <a:p>
            <a:pPr marL="457200" lvl="1" indent="0" algn="ctr">
              <a:buFont typeface="Arial" charset="0"/>
              <a:buNone/>
            </a:pPr>
            <a:r>
              <a:rPr lang="en-US" dirty="0" smtClean="0">
                <a:latin typeface="Arial" panose="020B0604020202020204" pitchFamily="34" charset="0"/>
                <a:cs typeface="Arial" panose="020B0604020202020204" pitchFamily="34" charset="0"/>
              </a:rPr>
              <a:t>GSSP Roster Refresher drop-in zoom sessions:</a:t>
            </a:r>
          </a:p>
          <a:p>
            <a:pPr marL="457200" lvl="1" indent="0" algn="ctr">
              <a:buFont typeface="Arial" charset="0"/>
              <a:buNone/>
            </a:pPr>
            <a:r>
              <a:rPr lang="en-US" dirty="0" smtClean="0">
                <a:latin typeface="Arial" panose="020B0604020202020204" pitchFamily="34" charset="0"/>
                <a:cs typeface="Arial" panose="020B0604020202020204" pitchFamily="34" charset="0"/>
              </a:rPr>
              <a:t> Friday, </a:t>
            </a:r>
            <a:r>
              <a:rPr lang="en-US" dirty="0" smtClean="0">
                <a:latin typeface="Arial" panose="020B0604020202020204" pitchFamily="34" charset="0"/>
                <a:cs typeface="Arial" panose="020B0604020202020204" pitchFamily="34" charset="0"/>
                <a:hlinkClick r:id="rId3"/>
              </a:rPr>
              <a:t>June 10 </a:t>
            </a:r>
            <a:r>
              <a:rPr lang="en-US" dirty="0" smtClean="0">
                <a:latin typeface="Arial" panose="020B0604020202020204" pitchFamily="34" charset="0"/>
                <a:cs typeface="Arial" panose="020B0604020202020204" pitchFamily="34" charset="0"/>
              </a:rPr>
              <a:t>and Friday, </a:t>
            </a:r>
            <a:r>
              <a:rPr lang="en-US" dirty="0" smtClean="0">
                <a:latin typeface="Arial" panose="020B0604020202020204" pitchFamily="34" charset="0"/>
                <a:cs typeface="Arial" panose="020B0604020202020204" pitchFamily="34" charset="0"/>
                <a:hlinkClick r:id="rId4"/>
              </a:rPr>
              <a:t>June 17</a:t>
            </a:r>
            <a:r>
              <a:rPr lang="en-US" dirty="0" smtClean="0">
                <a:latin typeface="Arial" panose="020B0604020202020204" pitchFamily="34" charset="0"/>
                <a:cs typeface="Arial" panose="020B0604020202020204" pitchFamily="34" charset="0"/>
              </a:rPr>
              <a:t> 2-4pm</a:t>
            </a:r>
            <a:endParaRPr lang="en-US" dirty="0">
              <a:latin typeface="Arial" panose="020B0604020202020204" pitchFamily="34" charset="0"/>
              <a:cs typeface="Arial" panose="020B0604020202020204" pitchFamily="34" charset="0"/>
            </a:endParaRPr>
          </a:p>
          <a:p>
            <a:pPr marL="457200" lvl="1" indent="0" algn="ctr">
              <a:buFont typeface="Arial" charset="0"/>
              <a:buNone/>
            </a:pPr>
            <a:endParaRPr lang="en-US" dirty="0">
              <a:latin typeface="Arial" panose="020B0604020202020204" pitchFamily="34" charset="0"/>
              <a:cs typeface="Arial" panose="020B0604020202020204" pitchFamily="34" charset="0"/>
            </a:endParaRPr>
          </a:p>
          <a:p>
            <a:pPr marL="457200" lvl="1" indent="0" algn="ctr">
              <a:buFont typeface="Arial" charset="0"/>
              <a:buNone/>
            </a:pPr>
            <a:r>
              <a:rPr lang="en-US" dirty="0">
                <a:latin typeface="Arial" panose="020B0604020202020204" pitchFamily="34" charset="0"/>
                <a:cs typeface="Arial" panose="020B0604020202020204" pitchFamily="34" charset="0"/>
              </a:rPr>
              <a:t>To view a previous GSSP presentation for researchers:</a:t>
            </a:r>
          </a:p>
          <a:p>
            <a:pPr marL="457200" lvl="1" indent="0" algn="ctr">
              <a:buFont typeface="Arial" charset="0"/>
              <a:buNone/>
            </a:pPr>
            <a:r>
              <a:rPr lang="en-US" dirty="0">
                <a:latin typeface="Arial" panose="020B0604020202020204" pitchFamily="34" charset="0"/>
                <a:cs typeface="Arial" panose="020B0604020202020204" pitchFamily="34" charset="0"/>
                <a:hlinkClick r:id="rId5"/>
              </a:rPr>
              <a:t>https://reporter.ncsu.edu/index.html</a:t>
            </a:r>
            <a:r>
              <a:rPr lang="en-US" dirty="0">
                <a:latin typeface="Arial" panose="020B0604020202020204" pitchFamily="34" charset="0"/>
                <a:cs typeface="Arial" panose="020B0604020202020204" pitchFamily="34" charset="0"/>
              </a:rPr>
              <a:t> </a:t>
            </a:r>
          </a:p>
          <a:p>
            <a:pPr marL="457200" lvl="1" indent="0" algn="ctr">
              <a:buFont typeface="Arial" charset="0"/>
              <a:buNone/>
            </a:pPr>
            <a:r>
              <a:rPr lang="en-US" dirty="0">
                <a:latin typeface="Arial" panose="020B0604020202020204" pitchFamily="34" charset="0"/>
                <a:cs typeface="Arial" panose="020B0604020202020204" pitchFamily="34" charset="0"/>
              </a:rPr>
              <a:t>search GSSP</a:t>
            </a:r>
          </a:p>
        </p:txBody>
      </p:sp>
    </p:spTree>
    <p:extLst>
      <p:ext uri="{BB962C8B-B14F-4D97-AF65-F5344CB8AC3E}">
        <p14:creationId xmlns:p14="http://schemas.microsoft.com/office/powerpoint/2010/main" val="26374561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829139" y="2482245"/>
            <a:ext cx="7668597" cy="447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Arial"/>
                <a:ea typeface="ＭＳ Ｐゴシック" charset="0"/>
                <a:cs typeface="Aria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Arial"/>
                <a:ea typeface="ＭＳ Ｐゴシック" charset="0"/>
                <a:cs typeface="Arial"/>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Arial"/>
                <a:ea typeface="ＭＳ Ｐゴシック" charset="0"/>
                <a:cs typeface="Arial"/>
              </a:defRPr>
            </a:lvl3pPr>
            <a:lvl4pPr marL="1371600" indent="0" algn="ctr" defTabSz="457200" rtl="0" eaLnBrk="1" fontAlgn="base" hangingPunct="1">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4pPr>
            <a:lvl5pPr marL="1828800" indent="0" algn="ctr" defTabSz="457200" rtl="0" eaLnBrk="1" fontAlgn="base" hangingPunct="1">
              <a:spcBef>
                <a:spcPct val="20000"/>
              </a:spcBef>
              <a:spcAft>
                <a:spcPct val="0"/>
              </a:spcAft>
              <a:buFont typeface="Arial" charset="0"/>
              <a:buNone/>
              <a:defRPr sz="1000" kern="1200">
                <a:solidFill>
                  <a:schemeClr val="tx1">
                    <a:tint val="75000"/>
                  </a:schemeClr>
                </a:solidFill>
                <a:latin typeface="Arial"/>
                <a:ea typeface="ＭＳ Ｐゴシック"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lang="en-US" sz="4400" b="1" dirty="0" smtClean="0">
                <a:solidFill>
                  <a:schemeClr val="bg2"/>
                </a:solidFill>
              </a:rPr>
              <a:t>Questions???</a:t>
            </a:r>
            <a:endParaRPr kumimoji="0" lang="en-US" sz="4400" b="1" i="0" u="none" strike="noStrike" kern="1200" cap="none" spc="0" normalizeH="0" baseline="0" noProof="0" dirty="0">
              <a:ln>
                <a:noFill/>
              </a:ln>
              <a:solidFill>
                <a:schemeClr val="bg2"/>
              </a:solidFill>
              <a:effectLst/>
              <a:uLnTx/>
              <a:uFillTx/>
            </a:endParaRP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4400" b="0" i="0" u="none" strike="noStrike" kern="1200" cap="none" spc="0" normalizeH="0" baseline="0" noProof="0" dirty="0">
                <a:ln>
                  <a:noFill/>
                </a:ln>
                <a:solidFill>
                  <a:sysClr val="windowText" lastClr="000000">
                    <a:tint val="75000"/>
                  </a:sysClr>
                </a:solidFill>
                <a:effectLst/>
                <a:uLnTx/>
                <a:uFillTx/>
              </a:rPr>
              <a:t> </a:t>
            </a: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ysClr val="windowText" lastClr="000000">
                  <a:tint val="75000"/>
                </a:sysClr>
              </a:solidFill>
              <a:effectLst/>
              <a:uLnTx/>
              <a:uFillTx/>
              <a:latin typeface="Arial"/>
              <a:ea typeface="ＭＳ Ｐゴシック" charset="0"/>
              <a:cs typeface="Arial"/>
            </a:endParaRP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ysClr val="windowText" lastClr="000000">
                  <a:tint val="75000"/>
                </a:sysClr>
              </a:solidFill>
              <a:effectLst/>
              <a:uLnTx/>
              <a:uFillTx/>
              <a:latin typeface="Arial"/>
              <a:ea typeface="ＭＳ Ｐゴシック" charset="0"/>
              <a:cs typeface="Arial"/>
            </a:endParaRPr>
          </a:p>
        </p:txBody>
      </p:sp>
      <p:sp>
        <p:nvSpPr>
          <p:cNvPr id="7" name="Title 1"/>
          <p:cNvSpPr txBox="1">
            <a:spLocks/>
          </p:cNvSpPr>
          <p:nvPr/>
        </p:nvSpPr>
        <p:spPr bwMode="auto">
          <a:xfrm>
            <a:off x="332400" y="2226141"/>
            <a:ext cx="8479194" cy="137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75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7"/>
          <p:cNvPicPr preferRelativeResize="0"/>
          <p:nvPr/>
        </p:nvPicPr>
        <p:blipFill rotWithShape="1">
          <a:blip r:embed="rId3">
            <a:alphaModFix/>
          </a:blip>
          <a:srcRect/>
          <a:stretch/>
        </p:blipFill>
        <p:spPr>
          <a:xfrm>
            <a:off x="0" y="729996"/>
            <a:ext cx="9144000" cy="5779008"/>
          </a:xfrm>
          <a:prstGeom prst="rect">
            <a:avLst/>
          </a:prstGeom>
          <a:noFill/>
          <a:ln>
            <a:noFill/>
          </a:ln>
        </p:spPr>
      </p:pic>
      <p:sp>
        <p:nvSpPr>
          <p:cNvPr id="131" name="Google Shape;131;p7"/>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7"/>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Postdoc HR </a:t>
            </a:r>
            <a:r>
              <a:rPr lang="en-US" sz="2000">
                <a:solidFill>
                  <a:schemeClr val="lt1"/>
                </a:solidFill>
                <a:latin typeface="Arial"/>
                <a:ea typeface="Arial"/>
                <a:cs typeface="Arial"/>
                <a:sym typeface="Arial"/>
              </a:rPr>
              <a:t>●  Shawana Hodge ●  postdocadmin@ncsu.edu</a:t>
            </a:r>
            <a:endParaRPr sz="20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8"/>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Contact  </a:t>
            </a:r>
            <a:r>
              <a:rPr lang="en-US" sz="2000">
                <a:solidFill>
                  <a:schemeClr val="lt1"/>
                </a:solidFill>
                <a:latin typeface="Arial"/>
                <a:ea typeface="Arial"/>
                <a:cs typeface="Arial"/>
                <a:sym typeface="Arial"/>
              </a:rPr>
              <a:t>●  Shawana Hodge  ● postdocadmin@ncsu.edu</a:t>
            </a:r>
            <a:endParaRPr sz="2000">
              <a:solidFill>
                <a:schemeClr val="lt1"/>
              </a:solidFill>
              <a:latin typeface="Arial"/>
              <a:ea typeface="Arial"/>
              <a:cs typeface="Arial"/>
              <a:sym typeface="Arial"/>
            </a:endParaRPr>
          </a:p>
        </p:txBody>
      </p:sp>
      <p:sp>
        <p:nvSpPr>
          <p:cNvPr id="139" name="Google Shape;139;p8"/>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Updates on Postdoc HR (2022)</a:t>
            </a:r>
            <a:endParaRPr/>
          </a:p>
        </p:txBody>
      </p:sp>
      <p:sp>
        <p:nvSpPr>
          <p:cNvPr id="140" name="Google Shape;140;p8"/>
          <p:cNvSpPr txBox="1">
            <a:spLocks noGrp="1"/>
          </p:cNvSpPr>
          <p:nvPr>
            <p:ph type="body" idx="1"/>
          </p:nvPr>
        </p:nvSpPr>
        <p:spPr>
          <a:xfrm>
            <a:off x="457200" y="1968499"/>
            <a:ext cx="8229600" cy="43601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a:t>Expect delays</a:t>
            </a:r>
            <a:endParaRPr/>
          </a:p>
          <a:p>
            <a:pPr marL="342900" lvl="0" indent="-342900" algn="l" rtl="0">
              <a:spcBef>
                <a:spcPts val="480"/>
              </a:spcBef>
              <a:spcAft>
                <a:spcPts val="0"/>
              </a:spcAft>
              <a:buClr>
                <a:schemeClr val="dk1"/>
              </a:buClr>
              <a:buSzPts val="2400"/>
              <a:buChar char="•"/>
            </a:pPr>
            <a:r>
              <a:rPr lang="en-US"/>
              <a:t>Actions are due by Thurs. noon to be processed with that week’s batch</a:t>
            </a:r>
            <a:endParaRPr/>
          </a:p>
          <a:p>
            <a:pPr marL="342900" lvl="0" indent="-342900" algn="l" rtl="0">
              <a:spcBef>
                <a:spcPts val="480"/>
              </a:spcBef>
              <a:spcAft>
                <a:spcPts val="0"/>
              </a:spcAft>
              <a:buClr>
                <a:schemeClr val="dk1"/>
              </a:buClr>
              <a:buSzPts val="2400"/>
              <a:buChar char="•"/>
            </a:pPr>
            <a:r>
              <a:rPr lang="en-US"/>
              <a:t>Turnaround time (including Central HR) is 7-10 days</a:t>
            </a:r>
            <a:endParaRPr/>
          </a:p>
          <a:p>
            <a:pPr marL="342900" lvl="0" indent="-342900" algn="l" rtl="0">
              <a:spcBef>
                <a:spcPts val="480"/>
              </a:spcBef>
              <a:spcAft>
                <a:spcPts val="0"/>
              </a:spcAft>
              <a:buClr>
                <a:schemeClr val="dk1"/>
              </a:buClr>
              <a:buSzPts val="2400"/>
              <a:buChar char="•"/>
            </a:pPr>
            <a:r>
              <a:rPr lang="en-US"/>
              <a:t>Hires outside the 5-year limit require a detailed justification</a:t>
            </a:r>
            <a:endParaRPr/>
          </a:p>
          <a:p>
            <a:pPr marL="342900" lvl="0" indent="-342900" algn="l" rtl="0">
              <a:spcBef>
                <a:spcPts val="480"/>
              </a:spcBef>
              <a:spcAft>
                <a:spcPts val="0"/>
              </a:spcAft>
              <a:buClr>
                <a:schemeClr val="dk1"/>
              </a:buClr>
              <a:buSzPts val="2400"/>
              <a:buChar char="•"/>
            </a:pPr>
            <a:r>
              <a:rPr lang="en-US"/>
              <a:t>Health insurance premiums up 13% starting July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p:nvPr/>
        </p:nvSpPr>
        <p:spPr>
          <a:xfrm>
            <a:off x="0" y="6488668"/>
            <a:ext cx="9144000" cy="369332"/>
          </a:xfrm>
          <a:prstGeom prst="rect">
            <a:avLst/>
          </a:prstGeom>
          <a:solidFill>
            <a:srgbClr val="CC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9"/>
          <p:cNvSpPr txBox="1"/>
          <p:nvPr/>
        </p:nvSpPr>
        <p:spPr>
          <a:xfrm>
            <a:off x="0" y="6488668"/>
            <a:ext cx="9144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Contact  </a:t>
            </a:r>
            <a:r>
              <a:rPr lang="en-US" sz="2000">
                <a:solidFill>
                  <a:schemeClr val="lt1"/>
                </a:solidFill>
                <a:latin typeface="Arial"/>
                <a:ea typeface="Arial"/>
                <a:cs typeface="Arial"/>
                <a:sym typeface="Arial"/>
              </a:rPr>
              <a:t>●  Shawana Hodge  ● postdocadmin@ncsu.edu</a:t>
            </a:r>
            <a:endParaRPr sz="2000">
              <a:solidFill>
                <a:schemeClr val="lt1"/>
              </a:solidFill>
              <a:latin typeface="Arial"/>
              <a:ea typeface="Arial"/>
              <a:cs typeface="Arial"/>
              <a:sym typeface="Arial"/>
            </a:endParaRPr>
          </a:p>
        </p:txBody>
      </p:sp>
      <p:sp>
        <p:nvSpPr>
          <p:cNvPr id="147" name="Google Shape;147;p9"/>
          <p:cNvSpPr txBox="1">
            <a:spLocks noGrp="1"/>
          </p:cNvSpPr>
          <p:nvPr>
            <p:ph type="title"/>
          </p:nvPr>
        </p:nvSpPr>
        <p:spPr>
          <a:xfrm>
            <a:off x="457200" y="900113"/>
            <a:ext cx="8229600" cy="10683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Frequently Asked Questions (2022)</a:t>
            </a:r>
            <a:endParaRPr/>
          </a:p>
        </p:txBody>
      </p:sp>
      <p:sp>
        <p:nvSpPr>
          <p:cNvPr id="148" name="Google Shape;148;p9"/>
          <p:cNvSpPr txBox="1">
            <a:spLocks noGrp="1"/>
          </p:cNvSpPr>
          <p:nvPr>
            <p:ph type="body" idx="1"/>
          </p:nvPr>
        </p:nvSpPr>
        <p:spPr>
          <a:xfrm>
            <a:off x="457200" y="1968499"/>
            <a:ext cx="8229600" cy="43601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000"/>
              <a:buNone/>
            </a:pPr>
            <a:r>
              <a:rPr lang="en-US" sz="2000">
                <a:solidFill>
                  <a:srgbClr val="000000"/>
                </a:solidFill>
              </a:rPr>
              <a:t>Q: Can you process my urgent action immediately?</a:t>
            </a:r>
            <a:endParaRPr sz="2000">
              <a:solidFill>
                <a:srgbClr val="000000"/>
              </a:solidFill>
            </a:endParaRPr>
          </a:p>
          <a:p>
            <a:pPr marL="0" lvl="0" indent="0" algn="l" rtl="0">
              <a:spcBef>
                <a:spcPts val="400"/>
              </a:spcBef>
              <a:spcAft>
                <a:spcPts val="0"/>
              </a:spcAft>
              <a:buClr>
                <a:srgbClr val="000000"/>
              </a:buClr>
              <a:buSzPts val="2000"/>
              <a:buNone/>
            </a:pPr>
            <a:r>
              <a:rPr lang="en-US" sz="2000" i="1">
                <a:solidFill>
                  <a:srgbClr val="000000"/>
                </a:solidFill>
              </a:rPr>
              <a:t>A: We will begin processing your action as soon as we can, but we do not own the entire process for most HR actions. For that reason, we ask you to anticipate 7-10 days.</a:t>
            </a:r>
            <a:endParaRPr sz="2000" i="1">
              <a:solidFill>
                <a:srgbClr val="000000"/>
              </a:solidFill>
            </a:endParaRPr>
          </a:p>
          <a:p>
            <a:pPr marL="0" lvl="0" indent="0" algn="l" rtl="0">
              <a:spcBef>
                <a:spcPts val="280"/>
              </a:spcBef>
              <a:spcAft>
                <a:spcPts val="0"/>
              </a:spcAft>
              <a:buClr>
                <a:schemeClr val="dk1"/>
              </a:buClr>
              <a:buSzPts val="1400"/>
              <a:buNone/>
            </a:pPr>
            <a:endParaRPr sz="1400" i="1">
              <a:solidFill>
                <a:srgbClr val="000000"/>
              </a:solidFill>
            </a:endParaRPr>
          </a:p>
          <a:p>
            <a:pPr marL="0" lvl="0" indent="0" algn="l" rtl="0">
              <a:spcBef>
                <a:spcPts val="400"/>
              </a:spcBef>
              <a:spcAft>
                <a:spcPts val="0"/>
              </a:spcAft>
              <a:buClr>
                <a:srgbClr val="000000"/>
              </a:buClr>
              <a:buSzPts val="2000"/>
              <a:buNone/>
            </a:pPr>
            <a:r>
              <a:rPr lang="en-US" sz="2000">
                <a:solidFill>
                  <a:srgbClr val="000000"/>
                </a:solidFill>
              </a:rPr>
              <a:t>Q: Where do I go with questions about HR? Where do I send postdocs with questions about benefits?</a:t>
            </a:r>
            <a:endParaRPr/>
          </a:p>
          <a:p>
            <a:pPr marL="0" lvl="0" indent="0" algn="l" rtl="0">
              <a:spcBef>
                <a:spcPts val="400"/>
              </a:spcBef>
              <a:spcAft>
                <a:spcPts val="0"/>
              </a:spcAft>
              <a:buClr>
                <a:srgbClr val="000000"/>
              </a:buClr>
              <a:buSzPts val="2000"/>
              <a:buNone/>
            </a:pPr>
            <a:r>
              <a:rPr lang="en-US" sz="2000" i="1">
                <a:solidFill>
                  <a:srgbClr val="000000"/>
                </a:solidFill>
              </a:rPr>
              <a:t>A: Our main account for postdoc HR is postdocadmin@ncsu.edu. More than one person monitors this account, which makes it ideal for queries! We can triage your messages to the right person from there.</a:t>
            </a:r>
            <a:endParaRPr/>
          </a:p>
          <a:p>
            <a:pPr marL="0" lvl="0" indent="0" algn="l" rtl="0">
              <a:spcBef>
                <a:spcPts val="280"/>
              </a:spcBef>
              <a:spcAft>
                <a:spcPts val="0"/>
              </a:spcAft>
              <a:buClr>
                <a:schemeClr val="dk1"/>
              </a:buClr>
              <a:buSzPts val="1400"/>
              <a:buNone/>
            </a:pPr>
            <a:endParaRPr sz="1400" i="1">
              <a:solidFill>
                <a:srgbClr val="000000"/>
              </a:solidFill>
            </a:endParaRPr>
          </a:p>
          <a:p>
            <a:pPr marL="0" lvl="0" indent="0" algn="l" rtl="0">
              <a:spcBef>
                <a:spcPts val="400"/>
              </a:spcBef>
              <a:spcAft>
                <a:spcPts val="0"/>
              </a:spcAft>
              <a:buClr>
                <a:srgbClr val="000000"/>
              </a:buClr>
              <a:buSzPts val="2000"/>
              <a:buNone/>
            </a:pPr>
            <a:r>
              <a:rPr lang="en-US" sz="2000">
                <a:solidFill>
                  <a:srgbClr val="000000"/>
                </a:solidFill>
              </a:rPr>
              <a:t>Q: When do you plan to hire a new postdoc affairs program manager?</a:t>
            </a:r>
            <a:endParaRPr sz="2000">
              <a:solidFill>
                <a:srgbClr val="000000"/>
              </a:solidFill>
            </a:endParaRPr>
          </a:p>
          <a:p>
            <a:pPr marL="0" lvl="0" indent="0" algn="l" rtl="0">
              <a:spcBef>
                <a:spcPts val="400"/>
              </a:spcBef>
              <a:spcAft>
                <a:spcPts val="0"/>
              </a:spcAft>
              <a:buClr>
                <a:srgbClr val="000000"/>
              </a:buClr>
              <a:buSzPts val="2000"/>
              <a:buNone/>
            </a:pPr>
            <a:r>
              <a:rPr lang="en-US" sz="2000" i="1">
                <a:solidFill>
                  <a:srgbClr val="000000"/>
                </a:solidFill>
              </a:rPr>
              <a:t>A: This summer, and we will announce it widely when it happens.</a:t>
            </a:r>
            <a:endParaRPr sz="2000" i="1">
              <a:solidFill>
                <a:srgbClr val="000000"/>
              </a:solidFill>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theme/theme1.xml><?xml version="1.0" encoding="utf-8"?>
<a:theme xmlns:a="http://schemas.openxmlformats.org/drawingml/2006/main" name="NCStateU-horizontal-left-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4296</Words>
  <Application>Microsoft Office PowerPoint</Application>
  <PresentationFormat>On-screen Show (4:3)</PresentationFormat>
  <Paragraphs>519</Paragraphs>
  <Slides>68</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6" baseType="lpstr">
      <vt:lpstr>ＭＳ Ｐゴシック</vt:lpstr>
      <vt:lpstr>Arial</vt:lpstr>
      <vt:lpstr>Arial Narrow</vt:lpstr>
      <vt:lpstr>Calibri</vt:lpstr>
      <vt:lpstr>Questrial</vt:lpstr>
      <vt:lpstr>Wingdings</vt:lpstr>
      <vt:lpstr>NCStateU-horizontal-left-logo</vt:lpstr>
      <vt:lpstr>Acrobat Document</vt:lpstr>
      <vt:lpstr>TA TRAINING POSTDOC HR</vt:lpstr>
      <vt:lpstr>PowerPoint Presentation</vt:lpstr>
      <vt:lpstr>PowerPoint Presentation</vt:lpstr>
      <vt:lpstr>Updates on New TA Workshop (2022)</vt:lpstr>
      <vt:lpstr>Frequently Asked Questions (2022)</vt:lpstr>
      <vt:lpstr>Main Takeaway for HR Representatives:</vt:lpstr>
      <vt:lpstr>PowerPoint Presentation</vt:lpstr>
      <vt:lpstr>Updates on Postdoc HR (2022)</vt:lpstr>
      <vt:lpstr>Frequently Asked Questions (2022)</vt:lpstr>
      <vt:lpstr>Main Takeaway for HR Representatives:</vt:lpstr>
      <vt:lpstr>Office of International Services</vt:lpstr>
      <vt:lpstr>What We Do</vt:lpstr>
      <vt:lpstr>Current Operations </vt:lpstr>
      <vt:lpstr>Staffing Update</vt:lpstr>
      <vt:lpstr>Immigration Software Update</vt:lpstr>
      <vt:lpstr>Fall 2022 Orientation</vt:lpstr>
      <vt:lpstr>Arrival Requirements (New Admits)</vt:lpstr>
      <vt:lpstr>Enrollment Requirements (AY 2022-2023)</vt:lpstr>
      <vt:lpstr>On-Campus Employment</vt:lpstr>
      <vt:lpstr>On-Campus Employment: Summer</vt:lpstr>
      <vt:lpstr>Off-Campus Employment</vt:lpstr>
      <vt:lpstr>PowerPoint Presentation</vt:lpstr>
      <vt:lpstr>University Payroll </vt:lpstr>
      <vt:lpstr>Most  Important Question…</vt:lpstr>
      <vt:lpstr>How do I get paid?</vt:lpstr>
      <vt:lpstr>Why do students not enroll in direct deposit? </vt:lpstr>
      <vt:lpstr>Answer:  “I didn’t know I had to!” </vt:lpstr>
      <vt:lpstr>PowerPoint Presentation</vt:lpstr>
      <vt:lpstr>PowerPoint Presentation</vt:lpstr>
      <vt:lpstr>PowerPoint Presentation</vt:lpstr>
      <vt:lpstr>PowerPoint Presentation</vt:lpstr>
      <vt:lpstr>Contact </vt:lpstr>
      <vt:lpstr>TRANSPORTATION UPDATES</vt:lpstr>
      <vt:lpstr>Parking Options</vt:lpstr>
      <vt:lpstr>Commuter 2-Year Parking Permit Rates</vt:lpstr>
      <vt:lpstr>PowerPoint Presentation</vt:lpstr>
      <vt:lpstr>INTERNATIONAL EMPLOYMENT, I-9s AND E-VERIFY</vt:lpstr>
      <vt:lpstr>International Employment</vt:lpstr>
      <vt:lpstr>International Employment</vt:lpstr>
      <vt:lpstr>I-9 Program</vt:lpstr>
      <vt:lpstr>I-9 Program</vt:lpstr>
      <vt:lpstr>I-9 Program</vt:lpstr>
      <vt:lpstr>I-9 Program</vt:lpstr>
      <vt:lpstr>Graduate Assistantships &amp; Fellowships </vt:lpstr>
      <vt:lpstr>What are Assistantships?</vt:lpstr>
      <vt:lpstr>PowerPoint Presentation</vt:lpstr>
      <vt:lpstr>Hours / FTE</vt:lpstr>
      <vt:lpstr>Appropriate Dates</vt:lpstr>
      <vt:lpstr>What are Fellowships?</vt:lpstr>
      <vt:lpstr>Fellowship Specific Information</vt:lpstr>
      <vt:lpstr>        Calendar Deadlines</vt:lpstr>
      <vt:lpstr>Updates</vt:lpstr>
      <vt:lpstr>Best Practices</vt:lpstr>
      <vt:lpstr>International Admissions</vt:lpstr>
      <vt:lpstr>  Assistantship &amp; Fellowship Resources https://grad.ncsu.edu/faculty-and-staff/student-funding    </vt:lpstr>
      <vt:lpstr>Training</vt:lpstr>
      <vt:lpstr>Graduate Student Support Plan  (GSSP)</vt:lpstr>
      <vt:lpstr>What is the GSSP?</vt:lpstr>
      <vt:lpstr>Size &amp; Scope – FY 2022</vt:lpstr>
      <vt:lpstr>PowerPoint Presentation</vt:lpstr>
      <vt:lpstr>Eligibility Requirements</vt:lpstr>
      <vt:lpstr>Receiving Benefits</vt:lpstr>
      <vt:lpstr>Salary Redistributions</vt:lpstr>
      <vt:lpstr>PowerPoint Presentation</vt:lpstr>
      <vt:lpstr>Key Reminders </vt:lpstr>
      <vt:lpstr>GSSP Resources for Administrators</vt:lpstr>
      <vt:lpstr>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TRAINING POSTDOC HR</dc:title>
  <dc:creator>Siarra Dickey</dc:creator>
  <cp:lastModifiedBy>Dare Cook</cp:lastModifiedBy>
  <cp:revision>14</cp:revision>
  <dcterms:created xsi:type="dcterms:W3CDTF">2017-05-22T15:02:06Z</dcterms:created>
  <dcterms:modified xsi:type="dcterms:W3CDTF">2022-06-03T20:28:06Z</dcterms:modified>
</cp:coreProperties>
</file>