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1" r:id="rId2"/>
    <p:sldId id="292" r:id="rId3"/>
    <p:sldId id="263" r:id="rId4"/>
    <p:sldId id="267" r:id="rId5"/>
    <p:sldId id="264" r:id="rId6"/>
    <p:sldId id="270" r:id="rId7"/>
    <p:sldId id="269" r:id="rId8"/>
    <p:sldId id="268" r:id="rId9"/>
    <p:sldId id="265" r:id="rId10"/>
    <p:sldId id="266" r:id="rId11"/>
    <p:sldId id="272" r:id="rId12"/>
    <p:sldId id="273" r:id="rId13"/>
    <p:sldId id="275" r:id="rId14"/>
    <p:sldId id="274" r:id="rId15"/>
    <p:sldId id="256" r:id="rId16"/>
    <p:sldId id="257" r:id="rId17"/>
    <p:sldId id="262" r:id="rId18"/>
    <p:sldId id="259" r:id="rId19"/>
    <p:sldId id="260" r:id="rId20"/>
    <p:sldId id="261" r:id="rId21"/>
    <p:sldId id="318" r:id="rId22"/>
    <p:sldId id="319" r:id="rId23"/>
    <p:sldId id="320" r:id="rId24"/>
    <p:sldId id="321" r:id="rId25"/>
    <p:sldId id="322" r:id="rId26"/>
    <p:sldId id="323" r:id="rId27"/>
    <p:sldId id="324" r:id="rId28"/>
    <p:sldId id="325" r:id="rId29"/>
    <p:sldId id="326" r:id="rId30"/>
    <p:sldId id="278" r:id="rId31"/>
    <p:sldId id="327" r:id="rId32"/>
    <p:sldId id="280" r:id="rId33"/>
    <p:sldId id="281" r:id="rId34"/>
    <p:sldId id="282" r:id="rId35"/>
    <p:sldId id="283" r:id="rId36"/>
    <p:sldId id="284" r:id="rId37"/>
    <p:sldId id="285" r:id="rId38"/>
    <p:sldId id="294" r:id="rId39"/>
    <p:sldId id="295" r:id="rId40"/>
    <p:sldId id="296" r:id="rId41"/>
    <p:sldId id="297" r:id="rId42"/>
    <p:sldId id="298" r:id="rId43"/>
    <p:sldId id="299" r:id="rId44"/>
    <p:sldId id="300" r:id="rId45"/>
    <p:sldId id="301" r:id="rId46"/>
    <p:sldId id="302" r:id="rId47"/>
    <p:sldId id="288" r:id="rId48"/>
    <p:sldId id="293" r:id="rId49"/>
    <p:sldId id="289" r:id="rId50"/>
    <p:sldId id="290" r:id="rId51"/>
    <p:sldId id="291" r:id="rId52"/>
    <p:sldId id="305" r:id="rId53"/>
    <p:sldId id="306" r:id="rId54"/>
    <p:sldId id="307" r:id="rId55"/>
    <p:sldId id="308" r:id="rId56"/>
    <p:sldId id="310" r:id="rId57"/>
    <p:sldId id="311" r:id="rId58"/>
    <p:sldId id="312" r:id="rId59"/>
    <p:sldId id="303" r:id="rId60"/>
    <p:sldId id="304" r:id="rId61"/>
    <p:sldId id="313" r:id="rId62"/>
    <p:sldId id="315" r:id="rId63"/>
    <p:sldId id="314" r:id="rId64"/>
    <p:sldId id="316" r:id="rId65"/>
    <p:sldId id="317" r:id="rId6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3" d="100"/>
          <a:sy n="73" d="100"/>
        </p:scale>
        <p:origin x="49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D480A359-2FB3-4847-9D97-3491754AA7F9}" type="datetimeFigureOut">
              <a:rPr lang="en-US"/>
              <a:pPr>
                <a:defRPr/>
              </a:pPr>
              <a:t>7/11/2016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E82176-A547-F94B-AC51-D6E9C882CB88}" type="slidenum">
              <a:rPr lang="en-US"/>
              <a:pPr>
                <a:defRPr/>
              </a:pPr>
              <a:t>‹#›</a:t>
            </a:fld>
            <a:endParaRPr lang="en-US"/>
          </a:p>
        </p:txBody>
      </p:sp>
    </p:spTree>
    <p:extLst>
      <p:ext uri="{BB962C8B-B14F-4D97-AF65-F5344CB8AC3E}">
        <p14:creationId xmlns:p14="http://schemas.microsoft.com/office/powerpoint/2010/main" val="788444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BC5DAC-1A13-D34F-9418-D6257772B49C}" type="datetimeFigureOut">
              <a:rPr lang="en-US"/>
              <a:pPr>
                <a:defRPr/>
              </a:pPr>
              <a:t>7/11/2016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9610A8-B29A-B34A-A0B5-3DF26A2EB850}" type="slidenum">
              <a:rPr lang="en-US"/>
              <a:pPr>
                <a:defRPr/>
              </a:pPr>
              <a:t>‹#›</a:t>
            </a:fld>
            <a:endParaRPr lang="en-US"/>
          </a:p>
        </p:txBody>
      </p:sp>
    </p:spTree>
    <p:extLst>
      <p:ext uri="{BB962C8B-B14F-4D97-AF65-F5344CB8AC3E}">
        <p14:creationId xmlns:p14="http://schemas.microsoft.com/office/powerpoint/2010/main" val="215469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EC0D93-568E-6D41-8E6D-0963A71A503C}" type="datetimeFigureOut">
              <a:rPr lang="en-US"/>
              <a:pPr>
                <a:defRPr/>
              </a:pPr>
              <a:t>7/11/2016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2D0221-73D0-6245-9CCD-73A1D8FCB5E4}" type="slidenum">
              <a:rPr lang="en-US"/>
              <a:pPr>
                <a:defRPr/>
              </a:pPr>
              <a:t>‹#›</a:t>
            </a:fld>
            <a:endParaRPr lang="en-US"/>
          </a:p>
        </p:txBody>
      </p:sp>
    </p:spTree>
    <p:extLst>
      <p:ext uri="{BB962C8B-B14F-4D97-AF65-F5344CB8AC3E}">
        <p14:creationId xmlns:p14="http://schemas.microsoft.com/office/powerpoint/2010/main" val="826510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0"/>
          </p:nvPr>
        </p:nvSpPr>
        <p:spPr>
          <a:xfrm>
            <a:off x="3124200" y="6569075"/>
            <a:ext cx="2895600" cy="2889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1"/>
          </p:nvPr>
        </p:nvSpPr>
        <p:spPr>
          <a:xfrm>
            <a:off x="457200" y="6569075"/>
            <a:ext cx="2133600" cy="288925"/>
          </a:xfrm>
          <a:prstGeom prst="rect">
            <a:avLst/>
          </a:prstGeom>
        </p:spPr>
        <p:txBody>
          <a:bodyPr/>
          <a:lstStyle>
            <a:lvl1pPr>
              <a:defRPr/>
            </a:lvl1pPr>
          </a:lstStyle>
          <a:p>
            <a:pPr>
              <a:defRPr/>
            </a:pPr>
            <a:fld id="{61B013BC-38B7-48C5-83AB-E3D3401F2FED}" type="slidenum">
              <a:rPr lang="en-US"/>
              <a:pPr>
                <a:defRPr/>
              </a:pPr>
              <a:t>‹#›</a:t>
            </a:fld>
            <a:endParaRPr lang="en-US" dirty="0"/>
          </a:p>
        </p:txBody>
      </p:sp>
    </p:spTree>
    <p:extLst>
      <p:ext uri="{BB962C8B-B14F-4D97-AF65-F5344CB8AC3E}">
        <p14:creationId xmlns:p14="http://schemas.microsoft.com/office/powerpoint/2010/main" val="1052051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128603A-2399-D64A-8203-C8F297F981E8}" type="datetimeFigureOut">
              <a:rPr lang="en-US"/>
              <a:pPr>
                <a:defRPr/>
              </a:pPr>
              <a:t>7/11/2016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F2C605-4958-CF43-AA48-80339EFDB0AF}" type="slidenum">
              <a:rPr lang="en-US"/>
              <a:pPr>
                <a:defRPr/>
              </a:pPr>
              <a:t>‹#›</a:t>
            </a:fld>
            <a:endParaRPr lang="en-US"/>
          </a:p>
        </p:txBody>
      </p:sp>
    </p:spTree>
    <p:extLst>
      <p:ext uri="{BB962C8B-B14F-4D97-AF65-F5344CB8AC3E}">
        <p14:creationId xmlns:p14="http://schemas.microsoft.com/office/powerpoint/2010/main" val="4257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CF71F39-3D09-F149-B1A1-DC2A7DB4A435}" type="datetimeFigureOut">
              <a:rPr lang="en-US"/>
              <a:pPr>
                <a:defRPr/>
              </a:pPr>
              <a:t>7/11/2016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A6BD0F-ABBC-C14D-BC96-77BE126A748B}" type="slidenum">
              <a:rPr lang="en-US"/>
              <a:pPr>
                <a:defRPr/>
              </a:pPr>
              <a:t>‹#›</a:t>
            </a:fld>
            <a:endParaRPr lang="en-US"/>
          </a:p>
        </p:txBody>
      </p:sp>
    </p:spTree>
    <p:extLst>
      <p:ext uri="{BB962C8B-B14F-4D97-AF65-F5344CB8AC3E}">
        <p14:creationId xmlns:p14="http://schemas.microsoft.com/office/powerpoint/2010/main" val="3944886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68500"/>
            <a:ext cx="4038600" cy="4157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68500"/>
            <a:ext cx="4038600" cy="4157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7E7E973-E761-9943-801C-DE1E51E28431}" type="datetimeFigureOut">
              <a:rPr lang="en-US"/>
              <a:pPr>
                <a:defRPr/>
              </a:pPr>
              <a:t>7/11/2016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35E9FC-F6D5-0349-BBED-EA7D7A9BC49B}" type="slidenum">
              <a:rPr lang="en-US"/>
              <a:pPr>
                <a:defRPr/>
              </a:pPr>
              <a:t>‹#›</a:t>
            </a:fld>
            <a:endParaRPr lang="en-US"/>
          </a:p>
        </p:txBody>
      </p:sp>
    </p:spTree>
    <p:extLst>
      <p:ext uri="{BB962C8B-B14F-4D97-AF65-F5344CB8AC3E}">
        <p14:creationId xmlns:p14="http://schemas.microsoft.com/office/powerpoint/2010/main" val="1785265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8ACE534-2B3A-FA4B-B87A-8AC244117610}" type="datetimeFigureOut">
              <a:rPr lang="en-US"/>
              <a:pPr>
                <a:defRPr/>
              </a:pPr>
              <a:t>7/11/2016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B5B94E0-5E06-6D42-A41D-50D581B40900}" type="slidenum">
              <a:rPr lang="en-US"/>
              <a:pPr>
                <a:defRPr/>
              </a:pPr>
              <a:t>‹#›</a:t>
            </a:fld>
            <a:endParaRPr lang="en-US"/>
          </a:p>
        </p:txBody>
      </p:sp>
    </p:spTree>
    <p:extLst>
      <p:ext uri="{BB962C8B-B14F-4D97-AF65-F5344CB8AC3E}">
        <p14:creationId xmlns:p14="http://schemas.microsoft.com/office/powerpoint/2010/main" val="760394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2CDFFB5-C0BC-DE4D-9A38-E0EE75FC9E15}" type="datetimeFigureOut">
              <a:rPr lang="en-US"/>
              <a:pPr>
                <a:defRPr/>
              </a:pPr>
              <a:t>7/11/2016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2AB7D4D-4E81-5B40-91F6-CF14C25F8623}" type="slidenum">
              <a:rPr lang="en-US"/>
              <a:pPr>
                <a:defRPr/>
              </a:pPr>
              <a:t>‹#›</a:t>
            </a:fld>
            <a:endParaRPr lang="en-US"/>
          </a:p>
        </p:txBody>
      </p:sp>
    </p:spTree>
    <p:extLst>
      <p:ext uri="{BB962C8B-B14F-4D97-AF65-F5344CB8AC3E}">
        <p14:creationId xmlns:p14="http://schemas.microsoft.com/office/powerpoint/2010/main" val="876286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42570F-F7E3-1F40-B6F3-59FE945D5A70}" type="datetimeFigureOut">
              <a:rPr lang="en-US"/>
              <a:pPr>
                <a:defRPr/>
              </a:pPr>
              <a:t>7/11/2016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35B2FA7-4FDB-5643-811E-7991DEE50B01}" type="slidenum">
              <a:rPr lang="en-US"/>
              <a:pPr>
                <a:defRPr/>
              </a:pPr>
              <a:t>‹#›</a:t>
            </a:fld>
            <a:endParaRPr lang="en-US"/>
          </a:p>
        </p:txBody>
      </p:sp>
    </p:spTree>
    <p:extLst>
      <p:ext uri="{BB962C8B-B14F-4D97-AF65-F5344CB8AC3E}">
        <p14:creationId xmlns:p14="http://schemas.microsoft.com/office/powerpoint/2010/main" val="2779307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71E9B0-C3DF-544F-BB14-A487ECCC7F43}" type="datetimeFigureOut">
              <a:rPr lang="en-US"/>
              <a:pPr>
                <a:defRPr/>
              </a:pPr>
              <a:t>7/11/2016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DD8B14-AE1E-054C-8668-93D0F0400A18}" type="slidenum">
              <a:rPr lang="en-US"/>
              <a:pPr>
                <a:defRPr/>
              </a:pPr>
              <a:t>‹#›</a:t>
            </a:fld>
            <a:endParaRPr lang="en-US"/>
          </a:p>
        </p:txBody>
      </p:sp>
    </p:spTree>
    <p:extLst>
      <p:ext uri="{BB962C8B-B14F-4D97-AF65-F5344CB8AC3E}">
        <p14:creationId xmlns:p14="http://schemas.microsoft.com/office/powerpoint/2010/main" val="4059402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5C4B1CF-5E0C-5D41-A3E2-D78942339385}" type="datetimeFigureOut">
              <a:rPr lang="en-US"/>
              <a:pPr>
                <a:defRPr/>
              </a:pPr>
              <a:t>7/11/2016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EF0004-A563-C64B-9FAD-6198662E1BD1}" type="slidenum">
              <a:rPr lang="en-US"/>
              <a:pPr>
                <a:defRPr/>
              </a:pPr>
              <a:t>‹#›</a:t>
            </a:fld>
            <a:endParaRPr lang="en-US"/>
          </a:p>
        </p:txBody>
      </p:sp>
    </p:spTree>
    <p:extLst>
      <p:ext uri="{BB962C8B-B14F-4D97-AF65-F5344CB8AC3E}">
        <p14:creationId xmlns:p14="http://schemas.microsoft.com/office/powerpoint/2010/main" val="1214909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00113"/>
            <a:ext cx="8229600"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Headline Line One</a:t>
            </a:r>
            <a:br>
              <a:rPr lang="en-US" dirty="0"/>
            </a:br>
            <a:r>
              <a:rPr lang="en-US" dirty="0"/>
              <a:t>Headline Line Two</a:t>
            </a:r>
          </a:p>
        </p:txBody>
      </p:sp>
      <p:sp>
        <p:nvSpPr>
          <p:cNvPr id="1027" name="Text Placeholder 2"/>
          <p:cNvSpPr>
            <a:spLocks noGrp="1"/>
          </p:cNvSpPr>
          <p:nvPr>
            <p:ph type="body" idx="1"/>
          </p:nvPr>
        </p:nvSpPr>
        <p:spPr bwMode="auto">
          <a:xfrm>
            <a:off x="457200" y="3022600"/>
            <a:ext cx="8229600"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Arial" panose="020B0604020202020204" pitchFamily="34" charset="0"/>
                <a:ea typeface="+mn-ea"/>
                <a:cs typeface="Arial" panose="020B0604020202020204" pitchFamily="34" charset="0"/>
              </a:defRPr>
            </a:lvl1pPr>
          </a:lstStyle>
          <a:p>
            <a:pPr>
              <a:defRPr/>
            </a:pPr>
            <a:fld id="{C944504B-B211-B34D-97AF-78446C71FCDD}" type="datetimeFigureOut">
              <a:rPr lang="en-US" smtClean="0"/>
              <a:pPr>
                <a:defRPr/>
              </a:pPr>
              <a:t>7/11/2016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0EF7D53D-272A-624E-BE3D-99D13E2B4193}" type="slidenum">
              <a:rPr lang="en-US"/>
              <a:pPr>
                <a:defRPr/>
              </a:pPr>
              <a:t>‹#›</a:t>
            </a:fld>
            <a:endParaRPr lang="en-US" dirty="0"/>
          </a:p>
        </p:txBody>
      </p:sp>
      <p:pic>
        <p:nvPicPr>
          <p:cNvPr id="3"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4572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fontAlgn="base" hangingPunct="1">
        <a:spcBef>
          <a:spcPct val="0"/>
        </a:spcBef>
        <a:spcAft>
          <a:spcPct val="0"/>
        </a:spcAft>
        <a:defRPr sz="3200" b="1" kern="1200">
          <a:solidFill>
            <a:schemeClr val="tx1"/>
          </a:solidFill>
          <a:latin typeface="Arial"/>
          <a:ea typeface="ＭＳ Ｐゴシック" charset="0"/>
          <a:cs typeface="Arial"/>
        </a:defRPr>
      </a:lvl1pPr>
      <a:lvl2pPr algn="ctr" defTabSz="457200" rtl="0" eaLnBrk="1" fontAlgn="base" hangingPunct="1">
        <a:spcBef>
          <a:spcPct val="0"/>
        </a:spcBef>
        <a:spcAft>
          <a:spcPct val="0"/>
        </a:spcAft>
        <a:defRPr sz="3200" b="1">
          <a:solidFill>
            <a:schemeClr val="tx1"/>
          </a:solidFill>
          <a:latin typeface="Arial" charset="0"/>
          <a:ea typeface="ＭＳ Ｐゴシック" charset="0"/>
        </a:defRPr>
      </a:lvl2pPr>
      <a:lvl3pPr algn="ctr" defTabSz="457200" rtl="0" eaLnBrk="1" fontAlgn="base" hangingPunct="1">
        <a:spcBef>
          <a:spcPct val="0"/>
        </a:spcBef>
        <a:spcAft>
          <a:spcPct val="0"/>
        </a:spcAft>
        <a:defRPr sz="3200" b="1">
          <a:solidFill>
            <a:schemeClr val="tx1"/>
          </a:solidFill>
          <a:latin typeface="Arial" charset="0"/>
          <a:ea typeface="ＭＳ Ｐゴシック" charset="0"/>
        </a:defRPr>
      </a:lvl3pPr>
      <a:lvl4pPr algn="ctr" defTabSz="457200" rtl="0" eaLnBrk="1" fontAlgn="base" hangingPunct="1">
        <a:spcBef>
          <a:spcPct val="0"/>
        </a:spcBef>
        <a:spcAft>
          <a:spcPct val="0"/>
        </a:spcAft>
        <a:defRPr sz="3200" b="1">
          <a:solidFill>
            <a:schemeClr val="tx1"/>
          </a:solidFill>
          <a:latin typeface="Arial" charset="0"/>
          <a:ea typeface="ＭＳ Ｐゴシック" charset="0"/>
        </a:defRPr>
      </a:lvl4pPr>
      <a:lvl5pPr algn="ctr" defTabSz="457200" rtl="0" eaLnBrk="1" fontAlgn="base" hangingPunct="1">
        <a:spcBef>
          <a:spcPct val="0"/>
        </a:spcBef>
        <a:spcAft>
          <a:spcPct val="0"/>
        </a:spcAft>
        <a:defRPr sz="3200" b="1">
          <a:solidFill>
            <a:schemeClr val="tx1"/>
          </a:solidFill>
          <a:latin typeface="Arial" charset="0"/>
          <a:ea typeface="ＭＳ Ｐゴシック" charset="0"/>
        </a:defRPr>
      </a:lvl5pPr>
      <a:lvl6pPr marL="457200" algn="ctr" defTabSz="457200" rtl="0" eaLnBrk="1" fontAlgn="base" hangingPunct="1">
        <a:spcBef>
          <a:spcPct val="0"/>
        </a:spcBef>
        <a:spcAft>
          <a:spcPct val="0"/>
        </a:spcAft>
        <a:defRPr sz="3200" b="1">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3200" b="1">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3200" b="1">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3200" b="1">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sz="1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ncsu.edu/human_resources/intemployment/permresprocess.php" TargetMode="External"/><Relationship Id="rId2" Type="http://schemas.openxmlformats.org/officeDocument/2006/relationships/hyperlink" Target="http://www.ncsu.edu/human_resources/intemployment/h1bdptinstruct.ph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hyperlink" Target="mailto:foreignnationaltax@ncsu.edu"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ncsu.edu/transportation"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grad.ncsu.edu/wp-content/uploads/2016/01/gssphdbk.pdf" TargetMode="External"/><Relationship Id="rId2" Type="http://schemas.openxmlformats.org/officeDocument/2006/relationships/hyperlink" Target="https://grad.ncsu.edu/wp-content/uploads/2015/11/gssp-eligibility-summary.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grad.ncsu.edu/faculty-and-staff/student-fundin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grad.ncsu.edu/wp-content/uploads/2015/11/GSSP-Funding-Structure.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mypack.ncsu.edu/"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go.ncsu.edu/gssp-admin" TargetMode="External"/><Relationship Id="rId2" Type="http://schemas.openxmlformats.org/officeDocument/2006/relationships/hyperlink" Target="http://www.go.ncsu.edu/gssp"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2130424"/>
            <a:ext cx="9144000" cy="2533015"/>
          </a:xfrm>
        </p:spPr>
        <p:txBody>
          <a:bodyPr/>
          <a:lstStyle/>
          <a:p>
            <a:r>
              <a:rPr lang="en-US" sz="6000" dirty="0" smtClean="0"/>
              <a:t>WELCOME!</a:t>
            </a:r>
            <a:endParaRPr lang="en-US" sz="6000" dirty="0"/>
          </a:p>
        </p:txBody>
      </p:sp>
      <p:sp>
        <p:nvSpPr>
          <p:cNvPr id="7" name="Subtitle 6"/>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57656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228" y="544956"/>
            <a:ext cx="6112438" cy="6125416"/>
          </a:xfrm>
          <a:prstGeom prst="rect">
            <a:avLst/>
          </a:prstGeom>
        </p:spPr>
      </p:pic>
    </p:spTree>
    <p:extLst>
      <p:ext uri="{BB962C8B-B14F-4D97-AF65-F5344CB8AC3E}">
        <p14:creationId xmlns:p14="http://schemas.microsoft.com/office/powerpoint/2010/main" val="4071146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4215217586"/>
              </p:ext>
            </p:extLst>
          </p:nvPr>
        </p:nvGraphicFramePr>
        <p:xfrm>
          <a:off x="541615" y="780069"/>
          <a:ext cx="7966640" cy="5712664"/>
        </p:xfrm>
        <a:graphic>
          <a:graphicData uri="http://schemas.openxmlformats.org/presentationml/2006/ole">
            <mc:AlternateContent xmlns:mc="http://schemas.openxmlformats.org/markup-compatibility/2006">
              <mc:Choice xmlns:v="urn:schemas-microsoft-com:vml" Requires="v">
                <p:oleObj spid="_x0000_s1032" name="Document" r:id="rId3" imgW="9111878" imgH="6534330" progId="Word.Document.12">
                  <p:embed/>
                </p:oleObj>
              </mc:Choice>
              <mc:Fallback>
                <p:oleObj name="Document" r:id="rId3" imgW="9111878" imgH="6534330" progId="Word.Document.12">
                  <p:embed/>
                  <p:pic>
                    <p:nvPicPr>
                      <p:cNvPr id="0" name=""/>
                      <p:cNvPicPr/>
                      <p:nvPr/>
                    </p:nvPicPr>
                    <p:blipFill>
                      <a:blip r:embed="rId4"/>
                      <a:stretch>
                        <a:fillRect/>
                      </a:stretch>
                    </p:blipFill>
                    <p:spPr>
                      <a:xfrm>
                        <a:off x="541615" y="780069"/>
                        <a:ext cx="7966640" cy="5712664"/>
                      </a:xfrm>
                      <a:prstGeom prst="rect">
                        <a:avLst/>
                      </a:prstGeom>
                    </p:spPr>
                  </p:pic>
                </p:oleObj>
              </mc:Fallback>
            </mc:AlternateContent>
          </a:graphicData>
        </a:graphic>
      </p:graphicFrame>
    </p:spTree>
    <p:extLst>
      <p:ext uri="{BB962C8B-B14F-4D97-AF65-F5344CB8AC3E}">
        <p14:creationId xmlns:p14="http://schemas.microsoft.com/office/powerpoint/2010/main" val="25823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556925449"/>
              </p:ext>
            </p:extLst>
          </p:nvPr>
        </p:nvGraphicFramePr>
        <p:xfrm>
          <a:off x="356395" y="537304"/>
          <a:ext cx="8201009" cy="6420363"/>
        </p:xfrm>
        <a:graphic>
          <a:graphicData uri="http://schemas.openxmlformats.org/presentationml/2006/ole">
            <mc:AlternateContent xmlns:mc="http://schemas.openxmlformats.org/markup-compatibility/2006">
              <mc:Choice xmlns:v="urn:schemas-microsoft-com:vml" Requires="v">
                <p:oleObj spid="_x0000_s2056" name="Worksheet" r:id="rId3" imgW="9391712" imgH="7353180" progId="Excel.Sheet.12">
                  <p:embed/>
                </p:oleObj>
              </mc:Choice>
              <mc:Fallback>
                <p:oleObj name="Worksheet" r:id="rId3" imgW="9391712" imgH="7353180" progId="Excel.Sheet.12">
                  <p:embed/>
                  <p:pic>
                    <p:nvPicPr>
                      <p:cNvPr id="0" name=""/>
                      <p:cNvPicPr/>
                      <p:nvPr/>
                    </p:nvPicPr>
                    <p:blipFill>
                      <a:blip r:embed="rId4"/>
                      <a:stretch>
                        <a:fillRect/>
                      </a:stretch>
                    </p:blipFill>
                    <p:spPr>
                      <a:xfrm>
                        <a:off x="356395" y="537304"/>
                        <a:ext cx="8201009" cy="6420363"/>
                      </a:xfrm>
                      <a:prstGeom prst="rect">
                        <a:avLst/>
                      </a:prstGeom>
                    </p:spPr>
                  </p:pic>
                </p:oleObj>
              </mc:Fallback>
            </mc:AlternateContent>
          </a:graphicData>
        </a:graphic>
      </p:graphicFrame>
    </p:spTree>
    <p:extLst>
      <p:ext uri="{BB962C8B-B14F-4D97-AF65-F5344CB8AC3E}">
        <p14:creationId xmlns:p14="http://schemas.microsoft.com/office/powerpoint/2010/main" val="272399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926080528"/>
              </p:ext>
            </p:extLst>
          </p:nvPr>
        </p:nvGraphicFramePr>
        <p:xfrm>
          <a:off x="1227138" y="122238"/>
          <a:ext cx="6689725" cy="6613525"/>
        </p:xfrm>
        <a:graphic>
          <a:graphicData uri="http://schemas.openxmlformats.org/presentationml/2006/ole">
            <mc:AlternateContent xmlns:mc="http://schemas.openxmlformats.org/markup-compatibility/2006">
              <mc:Choice xmlns:v="urn:schemas-microsoft-com:vml" Requires="v">
                <p:oleObj spid="_x0000_s3080" name="Document" r:id="rId3" imgW="6689094" imgH="6613373" progId="Word.Document.12">
                  <p:embed/>
                </p:oleObj>
              </mc:Choice>
              <mc:Fallback>
                <p:oleObj name="Document" r:id="rId3" imgW="6689094" imgH="6613373" progId="Word.Document.12">
                  <p:embed/>
                  <p:pic>
                    <p:nvPicPr>
                      <p:cNvPr id="0" name=""/>
                      <p:cNvPicPr/>
                      <p:nvPr/>
                    </p:nvPicPr>
                    <p:blipFill>
                      <a:blip r:embed="rId4"/>
                      <a:stretch>
                        <a:fillRect/>
                      </a:stretch>
                    </p:blipFill>
                    <p:spPr>
                      <a:xfrm>
                        <a:off x="1227138" y="122238"/>
                        <a:ext cx="6689725" cy="6613525"/>
                      </a:xfrm>
                      <a:prstGeom prst="rect">
                        <a:avLst/>
                      </a:prstGeom>
                    </p:spPr>
                  </p:pic>
                </p:oleObj>
              </mc:Fallback>
            </mc:AlternateContent>
          </a:graphicData>
        </a:graphic>
      </p:graphicFrame>
    </p:spTree>
    <p:extLst>
      <p:ext uri="{BB962C8B-B14F-4D97-AF65-F5344CB8AC3E}">
        <p14:creationId xmlns:p14="http://schemas.microsoft.com/office/powerpoint/2010/main" val="2524474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21155" y="1247905"/>
            <a:ext cx="7556485" cy="1312023"/>
          </a:xfrm>
        </p:spPr>
        <p:txBody>
          <a:bodyPr/>
          <a:lstStyle/>
          <a:p>
            <a:r>
              <a:rPr lang="en-US" sz="4400" b="0" dirty="0" smtClean="0"/>
              <a:t>Contact </a:t>
            </a:r>
            <a:endParaRPr lang="en-US" sz="4400" b="0" dirty="0"/>
          </a:p>
        </p:txBody>
      </p:sp>
      <p:sp>
        <p:nvSpPr>
          <p:cNvPr id="5" name="Rectangle 4"/>
          <p:cNvSpPr/>
          <p:nvPr/>
        </p:nvSpPr>
        <p:spPr>
          <a:xfrm>
            <a:off x="2866030" y="2819238"/>
            <a:ext cx="4302517" cy="1203486"/>
          </a:xfrm>
          <a:prstGeom prst="rect">
            <a:avLst/>
          </a:prstGeom>
        </p:spPr>
        <p:txBody>
          <a:bodyPr wrap="square">
            <a:spAutoFit/>
          </a:bodyPr>
          <a:lstStyle/>
          <a:p>
            <a:r>
              <a:rPr lang="en-US" dirty="0"/>
              <a:t>Meghan </a:t>
            </a:r>
            <a:r>
              <a:rPr lang="en-US" dirty="0" err="1"/>
              <a:t>Kosbe</a:t>
            </a:r>
            <a:r>
              <a:rPr lang="en-US" dirty="0"/>
              <a:t> </a:t>
            </a:r>
            <a:r>
              <a:rPr lang="en-US" dirty="0" smtClean="0"/>
              <a:t> </a:t>
            </a:r>
          </a:p>
          <a:p>
            <a:r>
              <a:rPr lang="en-US" dirty="0" smtClean="0"/>
              <a:t>Payroll </a:t>
            </a:r>
            <a:r>
              <a:rPr lang="en-US" dirty="0"/>
              <a:t>Specialist   </a:t>
            </a:r>
            <a:endParaRPr lang="en-US" dirty="0" smtClean="0"/>
          </a:p>
          <a:p>
            <a:r>
              <a:rPr lang="en-US" dirty="0" smtClean="0"/>
              <a:t>Phone: 919-513-7606</a:t>
            </a:r>
          </a:p>
          <a:p>
            <a:r>
              <a:rPr lang="en-US" dirty="0" smtClean="0"/>
              <a:t>Email: meghan_kosbe@ncsu.edu</a:t>
            </a:r>
            <a:endParaRPr lang="en-US" dirty="0"/>
          </a:p>
        </p:txBody>
      </p:sp>
      <p:sp>
        <p:nvSpPr>
          <p:cNvPr id="6" name="Rectangle 5"/>
          <p:cNvSpPr/>
          <p:nvPr/>
        </p:nvSpPr>
        <p:spPr>
          <a:xfrm>
            <a:off x="2866030" y="4454211"/>
            <a:ext cx="3561424" cy="1200329"/>
          </a:xfrm>
          <a:prstGeom prst="rect">
            <a:avLst/>
          </a:prstGeom>
        </p:spPr>
        <p:txBody>
          <a:bodyPr wrap="square">
            <a:spAutoFit/>
          </a:bodyPr>
          <a:lstStyle/>
          <a:p>
            <a:r>
              <a:rPr lang="en-US" dirty="0" smtClean="0"/>
              <a:t>Regina House </a:t>
            </a:r>
          </a:p>
          <a:p>
            <a:r>
              <a:rPr lang="en-US" dirty="0" smtClean="0"/>
              <a:t>Payroll Supervisor</a:t>
            </a:r>
          </a:p>
          <a:p>
            <a:r>
              <a:rPr lang="en-US" dirty="0" smtClean="0"/>
              <a:t>Phone: 919-515-4355</a:t>
            </a:r>
          </a:p>
          <a:p>
            <a:r>
              <a:rPr lang="en-US" dirty="0" smtClean="0"/>
              <a:t>Email: regina_house@ncsu.edu</a:t>
            </a:r>
            <a:endParaRPr lang="en-US" dirty="0"/>
          </a:p>
        </p:txBody>
      </p:sp>
    </p:spTree>
    <p:extLst>
      <p:ext uri="{BB962C8B-B14F-4D97-AF65-F5344CB8AC3E}">
        <p14:creationId xmlns:p14="http://schemas.microsoft.com/office/powerpoint/2010/main" val="3316134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itle 1"/>
          <p:cNvSpPr>
            <a:spLocks noGrp="1"/>
          </p:cNvSpPr>
          <p:nvPr>
            <p:ph type="ctrTitle"/>
          </p:nvPr>
        </p:nvSpPr>
        <p:spPr/>
        <p:txBody>
          <a:bodyPr/>
          <a:lstStyle/>
          <a:p>
            <a:r>
              <a:rPr lang="en-US" dirty="0" smtClean="0">
                <a:latin typeface="Arial" charset="0"/>
              </a:rPr>
              <a:t>International Employment</a:t>
            </a:r>
            <a:endParaRPr lang="en-US" dirty="0">
              <a:latin typeface="Arial" charset="0"/>
            </a:endParaRPr>
          </a:p>
        </p:txBody>
      </p:sp>
      <p:sp>
        <p:nvSpPr>
          <p:cNvPr id="3" name="Subtitle 2"/>
          <p:cNvSpPr>
            <a:spLocks noGrp="1"/>
          </p:cNvSpPr>
          <p:nvPr>
            <p:ph type="subTitle" idx="1"/>
          </p:nvPr>
        </p:nvSpPr>
        <p:spPr/>
        <p:txBody>
          <a:bodyPr rtlCol="0">
            <a:normAutofit/>
          </a:bodyPr>
          <a:lstStyle/>
          <a:p>
            <a:pPr fontAlgn="auto">
              <a:spcAft>
                <a:spcPts val="0"/>
              </a:spcAft>
              <a:buFont typeface="Arial"/>
              <a:buNone/>
              <a:defRPr/>
            </a:pPr>
            <a:r>
              <a:rPr lang="en-US" dirty="0" smtClean="0">
                <a:ea typeface="+mn-ea"/>
              </a:rPr>
              <a:t>Brief Overview for the </a:t>
            </a:r>
          </a:p>
          <a:p>
            <a:pPr fontAlgn="auto">
              <a:spcAft>
                <a:spcPts val="0"/>
              </a:spcAft>
              <a:buFont typeface="Arial"/>
              <a:buNone/>
              <a:defRPr/>
            </a:pPr>
            <a:r>
              <a:rPr lang="en-US" dirty="0" smtClean="0">
                <a:ea typeface="+mn-ea"/>
              </a:rPr>
              <a:t>Graduate HR Personnel Meeting</a:t>
            </a:r>
          </a:p>
          <a:p>
            <a:pPr fontAlgn="auto">
              <a:spcAft>
                <a:spcPts val="0"/>
              </a:spcAft>
              <a:buFont typeface="Arial"/>
              <a:buNone/>
              <a:defRPr/>
            </a:pPr>
            <a:r>
              <a:rPr lang="en-US" dirty="0" smtClean="0">
                <a:ea typeface="+mn-ea"/>
              </a:rPr>
              <a:t>July 12, 2016</a:t>
            </a:r>
            <a:endParaRPr lang="en-US" dirty="0">
              <a:ea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Employment</a:t>
            </a:r>
            <a:endParaRPr lang="en-US" dirty="0"/>
          </a:p>
        </p:txBody>
      </p:sp>
      <p:sp>
        <p:nvSpPr>
          <p:cNvPr id="3" name="Content Placeholder 2"/>
          <p:cNvSpPr>
            <a:spLocks noGrp="1"/>
          </p:cNvSpPr>
          <p:nvPr>
            <p:ph idx="1"/>
          </p:nvPr>
        </p:nvSpPr>
        <p:spPr>
          <a:xfrm>
            <a:off x="457200" y="2047632"/>
            <a:ext cx="8229600" cy="4078532"/>
          </a:xfrm>
        </p:spPr>
        <p:txBody>
          <a:bodyPr/>
          <a:lstStyle/>
          <a:p>
            <a:r>
              <a:rPr lang="en-US" sz="2000" dirty="0">
                <a:latin typeface="Arial" panose="020B0604020202020204" pitchFamily="34" charset="0"/>
                <a:cs typeface="Arial" panose="020B0604020202020204" pitchFamily="34" charset="0"/>
              </a:rPr>
              <a:t>IE is a unit within Central HR:</a:t>
            </a:r>
          </a:p>
          <a:p>
            <a:pPr lvl="1"/>
            <a:r>
              <a:rPr lang="en-US" sz="1800" dirty="0">
                <a:latin typeface="Arial" panose="020B0604020202020204" pitchFamily="34" charset="0"/>
                <a:cs typeface="Arial" panose="020B0604020202020204" pitchFamily="34" charset="0"/>
              </a:rPr>
              <a:t>Admin </a:t>
            </a:r>
            <a:r>
              <a:rPr lang="en-US" sz="1800" dirty="0" smtClean="0">
                <a:latin typeface="Arial" panose="020B0604020202020204" pitchFamily="34" charset="0"/>
                <a:cs typeface="Arial" panose="020B0604020202020204" pitchFamily="34" charset="0"/>
              </a:rPr>
              <a:t>Services II </a:t>
            </a:r>
            <a:r>
              <a:rPr lang="en-US" sz="1800" dirty="0">
                <a:latin typeface="Arial" panose="020B0604020202020204" pitchFamily="34" charset="0"/>
                <a:cs typeface="Arial" panose="020B0604020202020204" pitchFamily="34" charset="0"/>
              </a:rPr>
              <a:t>building, Suite 110 (First Floor), Campus Box 7210</a:t>
            </a:r>
          </a:p>
          <a:p>
            <a:pPr lvl="1"/>
            <a:r>
              <a:rPr lang="en-US" sz="1800" dirty="0">
                <a:latin typeface="Arial" panose="020B0604020202020204" pitchFamily="34" charset="0"/>
                <a:cs typeface="Arial" panose="020B0604020202020204" pitchFamily="34" charset="0"/>
              </a:rPr>
              <a:t>General IE email address: i9questions@ncsu.edu</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OIS (Office of International Services) is a separate unit, not combined with IE and not part of HR. OIS offers services for F-1 (student) status and J-1 exchange visitor) status.</a:t>
            </a:r>
          </a:p>
          <a:p>
            <a:r>
              <a:rPr lang="en-US" sz="2000" dirty="0">
                <a:latin typeface="Arial" panose="020B0604020202020204" pitchFamily="34" charset="0"/>
                <a:cs typeface="Arial" panose="020B0604020202020204" pitchFamily="34" charset="0"/>
              </a:rPr>
              <a:t>Mission statement: </a:t>
            </a:r>
            <a:r>
              <a:rPr lang="en-US" sz="2000" dirty="0">
                <a:latin typeface="Arial" charset="0"/>
              </a:rPr>
              <a:t>IE assists NC State to successfully employ and retain foreign nationals needing employment sponsorship on a temporary or permanent basis. IE is also responsible for monitoring and auditing the I-9 and E-Verify processes. IE stays current with relevant university, UNC-GA, state and federal regulations and policies.</a:t>
            </a:r>
          </a:p>
          <a:p>
            <a:endParaRPr lang="en-US" dirty="0"/>
          </a:p>
        </p:txBody>
      </p:sp>
    </p:spTree>
    <p:extLst>
      <p:ext uri="{BB962C8B-B14F-4D97-AF65-F5344CB8AC3E}">
        <p14:creationId xmlns:p14="http://schemas.microsoft.com/office/powerpoint/2010/main" val="630053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Employment</a:t>
            </a:r>
            <a:endParaRPr lang="en-US" dirty="0"/>
          </a:p>
        </p:txBody>
      </p:sp>
      <p:sp>
        <p:nvSpPr>
          <p:cNvPr id="3" name="Content Placeholder 2"/>
          <p:cNvSpPr>
            <a:spLocks noGrp="1"/>
          </p:cNvSpPr>
          <p:nvPr>
            <p:ph idx="1"/>
          </p:nvPr>
        </p:nvSpPr>
        <p:spPr>
          <a:xfrm>
            <a:off x="457200" y="2102338"/>
            <a:ext cx="8229600" cy="4023825"/>
          </a:xfrm>
        </p:spPr>
        <p:txBody>
          <a:bodyPr/>
          <a:lstStyle/>
          <a:p>
            <a:r>
              <a:rPr lang="en-US" sz="2800" dirty="0" smtClean="0"/>
              <a:t>What we do:</a:t>
            </a:r>
          </a:p>
          <a:p>
            <a:pPr lvl="1"/>
            <a:r>
              <a:rPr lang="en-US" dirty="0" smtClean="0"/>
              <a:t>Obtain nonimmigrant (temporary) status for faculty or staff employees: H-1B, TN, E-3, O-1</a:t>
            </a:r>
          </a:p>
          <a:p>
            <a:pPr lvl="1"/>
            <a:r>
              <a:rPr lang="en-US" dirty="0" smtClean="0"/>
              <a:t>Obtain immigrant (permanent) status for faculty or staff employees: employment sponsorship to get permanent residence (“green card”)</a:t>
            </a:r>
          </a:p>
          <a:p>
            <a:pPr lvl="1"/>
            <a:r>
              <a:rPr lang="en-US" dirty="0" smtClean="0"/>
              <a:t>I-9 and E-Verify employment verification processes</a:t>
            </a:r>
          </a:p>
          <a:p>
            <a:pPr lvl="2"/>
            <a:r>
              <a:rPr lang="en-US" sz="2000" dirty="0" smtClean="0"/>
              <a:t>Review and audit I-9 forms</a:t>
            </a:r>
          </a:p>
          <a:p>
            <a:pPr lvl="2"/>
            <a:r>
              <a:rPr lang="en-US" sz="2000" dirty="0" smtClean="0"/>
              <a:t>Manage and assist with E-Verify process</a:t>
            </a:r>
            <a:endParaRPr lang="en-US" sz="2000" dirty="0"/>
          </a:p>
        </p:txBody>
      </p:sp>
    </p:spTree>
    <p:extLst>
      <p:ext uri="{BB962C8B-B14F-4D97-AF65-F5344CB8AC3E}">
        <p14:creationId xmlns:p14="http://schemas.microsoft.com/office/powerpoint/2010/main" val="3251332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Employment</a:t>
            </a:r>
            <a:endParaRPr lang="en-US" dirty="0"/>
          </a:p>
        </p:txBody>
      </p:sp>
      <p:sp>
        <p:nvSpPr>
          <p:cNvPr id="3" name="Content Placeholder 2"/>
          <p:cNvSpPr>
            <a:spLocks noGrp="1"/>
          </p:cNvSpPr>
          <p:nvPr>
            <p:ph idx="1"/>
          </p:nvPr>
        </p:nvSpPr>
        <p:spPr>
          <a:xfrm>
            <a:off x="457200" y="2266462"/>
            <a:ext cx="8229600" cy="3859702"/>
          </a:xfrm>
        </p:spPr>
        <p:txBody>
          <a:bodyPr/>
          <a:lstStyle/>
          <a:p>
            <a:pPr marL="685800">
              <a:lnSpc>
                <a:spcPct val="80000"/>
              </a:lnSpc>
            </a:pPr>
            <a:r>
              <a:rPr lang="en-US" dirty="0">
                <a:latin typeface="Arial" charset="0"/>
              </a:rPr>
              <a:t>Nonimmigrant (temporary) status is limited in time, scope and location</a:t>
            </a:r>
          </a:p>
          <a:p>
            <a:pPr marL="1085850" lvl="1">
              <a:lnSpc>
                <a:spcPct val="80000"/>
              </a:lnSpc>
            </a:pPr>
            <a:r>
              <a:rPr lang="en-US" sz="2000" dirty="0">
                <a:latin typeface="Arial" charset="0"/>
              </a:rPr>
              <a:t>To start process, department must send completed Department Sponsorship Form and Checklist (with other listed documents) to IE</a:t>
            </a:r>
          </a:p>
          <a:p>
            <a:pPr marL="1085850" lvl="1">
              <a:lnSpc>
                <a:spcPct val="80000"/>
              </a:lnSpc>
            </a:pPr>
            <a:r>
              <a:rPr lang="en-US" sz="2000" dirty="0">
                <a:latin typeface="Arial" charset="0"/>
                <a:hlinkClick r:id="rId2"/>
              </a:rPr>
              <a:t>http://www.ncsu.edu/human_resources/intemployment/h1bdptinstruct.php</a:t>
            </a:r>
            <a:endParaRPr lang="en-US" sz="2000" dirty="0">
              <a:latin typeface="Arial" charset="0"/>
            </a:endParaRPr>
          </a:p>
          <a:p>
            <a:pPr marL="800100" lvl="1" indent="0">
              <a:lnSpc>
                <a:spcPct val="80000"/>
              </a:lnSpc>
              <a:buNone/>
            </a:pPr>
            <a:endParaRPr lang="en-US" sz="2000" dirty="0">
              <a:latin typeface="Arial" charset="0"/>
            </a:endParaRPr>
          </a:p>
          <a:p>
            <a:pPr marL="685800">
              <a:lnSpc>
                <a:spcPct val="80000"/>
              </a:lnSpc>
            </a:pPr>
            <a:r>
              <a:rPr lang="en-US" dirty="0">
                <a:latin typeface="Arial" charset="0"/>
              </a:rPr>
              <a:t>Immigrant (permanent) status is unlimited</a:t>
            </a:r>
          </a:p>
          <a:p>
            <a:pPr marL="1085850" lvl="1">
              <a:lnSpc>
                <a:spcPct val="80000"/>
              </a:lnSpc>
            </a:pPr>
            <a:r>
              <a:rPr lang="en-US" sz="2000" dirty="0">
                <a:latin typeface="Arial" charset="0"/>
              </a:rPr>
              <a:t>To start process, department must send completed Initiation of Permanent Residence Process form to IE</a:t>
            </a:r>
          </a:p>
          <a:p>
            <a:pPr marL="1085850" lvl="1">
              <a:lnSpc>
                <a:spcPct val="80000"/>
              </a:lnSpc>
            </a:pPr>
            <a:r>
              <a:rPr lang="en-US" sz="2000" dirty="0">
                <a:latin typeface="Arial" charset="0"/>
                <a:hlinkClick r:id="rId3"/>
              </a:rPr>
              <a:t>http://www.ncsu.edu/human_resources/intemployment/permresprocess.php</a:t>
            </a:r>
            <a:endParaRPr lang="en-US" sz="2000" dirty="0">
              <a:latin typeface="Arial" charset="0"/>
            </a:endParaRPr>
          </a:p>
          <a:p>
            <a:endParaRPr lang="en-US" dirty="0"/>
          </a:p>
        </p:txBody>
      </p:sp>
    </p:spTree>
    <p:extLst>
      <p:ext uri="{BB962C8B-B14F-4D97-AF65-F5344CB8AC3E}">
        <p14:creationId xmlns:p14="http://schemas.microsoft.com/office/powerpoint/2010/main" val="2982855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Employment</a:t>
            </a:r>
            <a:endParaRPr lang="en-US" dirty="0"/>
          </a:p>
        </p:txBody>
      </p:sp>
      <p:sp>
        <p:nvSpPr>
          <p:cNvPr id="3" name="Content Placeholder 2"/>
          <p:cNvSpPr>
            <a:spLocks noGrp="1"/>
          </p:cNvSpPr>
          <p:nvPr>
            <p:ph idx="1"/>
          </p:nvPr>
        </p:nvSpPr>
        <p:spPr>
          <a:xfrm>
            <a:off x="457200" y="1968500"/>
            <a:ext cx="8229600" cy="4157663"/>
          </a:xfrm>
        </p:spPr>
        <p:txBody>
          <a:bodyPr/>
          <a:lstStyle/>
          <a:p>
            <a:pPr>
              <a:lnSpc>
                <a:spcPct val="90000"/>
              </a:lnSpc>
              <a:buNone/>
            </a:pPr>
            <a:r>
              <a:rPr lang="en-US" dirty="0">
                <a:latin typeface="Arial" charset="0"/>
              </a:rPr>
              <a:t>I-9 Employment Eligibility Verification Form</a:t>
            </a:r>
          </a:p>
          <a:p>
            <a:pPr>
              <a:lnSpc>
                <a:spcPct val="90000"/>
              </a:lnSpc>
            </a:pPr>
            <a:r>
              <a:rPr lang="en-US" sz="2000" dirty="0">
                <a:latin typeface="Arial" charset="0"/>
              </a:rPr>
              <a:t>Required for all new hires (and some rehires) to university</a:t>
            </a:r>
          </a:p>
          <a:p>
            <a:pPr>
              <a:lnSpc>
                <a:spcPct val="90000"/>
              </a:lnSpc>
            </a:pPr>
            <a:r>
              <a:rPr lang="en-US" sz="2000" dirty="0">
                <a:latin typeface="Arial" charset="0"/>
              </a:rPr>
              <a:t>We use an electronic I-9 system (I-9 Guardian) to complete and store our I-9 forms; only trained Users can complete I-9s for NC State</a:t>
            </a:r>
          </a:p>
          <a:p>
            <a:pPr lvl="1">
              <a:lnSpc>
                <a:spcPct val="90000"/>
              </a:lnSpc>
            </a:pPr>
            <a:r>
              <a:rPr lang="en-US" sz="1600" dirty="0">
                <a:latin typeface="Arial" charset="0"/>
              </a:rPr>
              <a:t>I-9/E-Verify page: http://www.ncsu.edu/human_resources/intemployment/i9.php</a:t>
            </a:r>
          </a:p>
          <a:p>
            <a:pPr lvl="1">
              <a:lnSpc>
                <a:spcPct val="90000"/>
              </a:lnSpc>
            </a:pPr>
            <a:r>
              <a:rPr lang="en-US" sz="1600" dirty="0">
                <a:latin typeface="Arial" charset="0"/>
              </a:rPr>
              <a:t>Users List: http://www.ncsu.edu/human_resources/intemployment/i9guardian.php</a:t>
            </a:r>
          </a:p>
          <a:p>
            <a:pPr>
              <a:lnSpc>
                <a:spcPct val="90000"/>
              </a:lnSpc>
              <a:buNone/>
            </a:pPr>
            <a:endParaRPr lang="en-US" dirty="0">
              <a:latin typeface="Arial" charset="0"/>
            </a:endParaRPr>
          </a:p>
          <a:p>
            <a:pPr>
              <a:lnSpc>
                <a:spcPct val="90000"/>
              </a:lnSpc>
              <a:buNone/>
            </a:pPr>
            <a:r>
              <a:rPr lang="en-US" dirty="0">
                <a:latin typeface="Arial" charset="0"/>
              </a:rPr>
              <a:t>E-Verify program</a:t>
            </a:r>
          </a:p>
          <a:p>
            <a:pPr>
              <a:lnSpc>
                <a:spcPct val="90000"/>
              </a:lnSpc>
            </a:pPr>
            <a:r>
              <a:rPr lang="en-US" sz="2000" dirty="0">
                <a:latin typeface="Arial" charset="0"/>
              </a:rPr>
              <a:t>DHS web database system with Social Security Administration and employers to verify employment eligibility of new hires</a:t>
            </a:r>
          </a:p>
          <a:p>
            <a:pPr>
              <a:lnSpc>
                <a:spcPct val="90000"/>
              </a:lnSpc>
            </a:pPr>
            <a:r>
              <a:rPr lang="en-US" sz="2000" dirty="0">
                <a:latin typeface="Arial" charset="0"/>
              </a:rPr>
              <a:t>I-9 Guardian system sends I-9 data to federal E-Verify system</a:t>
            </a:r>
          </a:p>
          <a:p>
            <a:pPr>
              <a:lnSpc>
                <a:spcPct val="90000"/>
              </a:lnSpc>
            </a:pPr>
            <a:r>
              <a:rPr lang="en-US" sz="2000" dirty="0">
                <a:latin typeface="Arial" charset="0"/>
              </a:rPr>
              <a:t>Valid SS# is required to input the query into the database</a:t>
            </a:r>
          </a:p>
          <a:p>
            <a:endParaRPr lang="en-US" dirty="0"/>
          </a:p>
        </p:txBody>
      </p:sp>
    </p:spTree>
    <p:extLst>
      <p:ext uri="{BB962C8B-B14F-4D97-AF65-F5344CB8AC3E}">
        <p14:creationId xmlns:p14="http://schemas.microsoft.com/office/powerpoint/2010/main" val="3654034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49" y="612776"/>
            <a:ext cx="8164621" cy="1325563"/>
          </a:xfrm>
        </p:spPr>
        <p:txBody>
          <a:bodyPr>
            <a:normAutofit/>
          </a:bodyPr>
          <a:lstStyle/>
          <a:p>
            <a:r>
              <a:rPr lang="en-US" sz="4000" dirty="0" smtClean="0"/>
              <a:t>Website Resources </a:t>
            </a:r>
            <a:endParaRPr lang="en-US" sz="4000" dirty="0"/>
          </a:p>
        </p:txBody>
      </p:sp>
      <p:sp>
        <p:nvSpPr>
          <p:cNvPr id="5" name="Content Placeholder 4"/>
          <p:cNvSpPr>
            <a:spLocks noGrp="1"/>
          </p:cNvSpPr>
          <p:nvPr>
            <p:ph sz="half" idx="1"/>
          </p:nvPr>
        </p:nvSpPr>
        <p:spPr>
          <a:xfrm>
            <a:off x="425412" y="2425494"/>
            <a:ext cx="8493120" cy="1394944"/>
          </a:xfrm>
        </p:spPr>
        <p:txBody>
          <a:bodyPr/>
          <a:lstStyle/>
          <a:p>
            <a:r>
              <a:rPr lang="en-US" dirty="0" smtClean="0"/>
              <a:t>Find FAQs, manuals, calendars, policy explanation and more on our website!</a:t>
            </a:r>
            <a:endParaRPr lang="en-US" dirty="0"/>
          </a:p>
          <a:p>
            <a:pPr marL="0" indent="0">
              <a:buNone/>
            </a:pPr>
            <a:endParaRPr lang="en-US" dirty="0"/>
          </a:p>
        </p:txBody>
      </p:sp>
      <p:sp>
        <p:nvSpPr>
          <p:cNvPr id="6" name="Content Placeholder 5"/>
          <p:cNvSpPr>
            <a:spLocks noGrp="1"/>
          </p:cNvSpPr>
          <p:nvPr>
            <p:ph sz="half" idx="2"/>
          </p:nvPr>
        </p:nvSpPr>
        <p:spPr>
          <a:xfrm>
            <a:off x="628649" y="1662677"/>
            <a:ext cx="8016656" cy="383731"/>
          </a:xfrm>
        </p:spPr>
        <p:txBody>
          <a:bodyPr>
            <a:noAutofit/>
          </a:bodyPr>
          <a:lstStyle/>
          <a:p>
            <a:pPr marL="0" indent="0">
              <a:buNone/>
            </a:pPr>
            <a:r>
              <a:rPr lang="en-US" dirty="0">
                <a:solidFill>
                  <a:srgbClr val="C00000"/>
                </a:solidFill>
              </a:rPr>
              <a:t>grad.ncsu.edu/faculty-and-staff/student-funding/</a:t>
            </a:r>
          </a:p>
        </p:txBody>
      </p:sp>
      <p:pic>
        <p:nvPicPr>
          <p:cNvPr id="9" name="Picture 8"/>
          <p:cNvPicPr>
            <a:picLocks noChangeAspect="1"/>
          </p:cNvPicPr>
          <p:nvPr/>
        </p:nvPicPr>
        <p:blipFill>
          <a:blip r:embed="rId2"/>
          <a:stretch>
            <a:fillRect/>
          </a:stretch>
        </p:blipFill>
        <p:spPr>
          <a:xfrm>
            <a:off x="1668612" y="3447322"/>
            <a:ext cx="6084694" cy="3137793"/>
          </a:xfrm>
          <a:prstGeom prst="rect">
            <a:avLst/>
          </a:prstGeom>
        </p:spPr>
      </p:pic>
    </p:spTree>
    <p:extLst>
      <p:ext uri="{BB962C8B-B14F-4D97-AF65-F5344CB8AC3E}">
        <p14:creationId xmlns:p14="http://schemas.microsoft.com/office/powerpoint/2010/main" val="36568924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Employment</a:t>
            </a:r>
            <a:endParaRPr lang="en-US" dirty="0"/>
          </a:p>
        </p:txBody>
      </p:sp>
      <p:sp>
        <p:nvSpPr>
          <p:cNvPr id="3" name="Content Placeholder 2"/>
          <p:cNvSpPr>
            <a:spLocks noGrp="1"/>
          </p:cNvSpPr>
          <p:nvPr>
            <p:ph idx="1"/>
          </p:nvPr>
        </p:nvSpPr>
        <p:spPr>
          <a:xfrm>
            <a:off x="457200" y="2172677"/>
            <a:ext cx="8229600" cy="3953487"/>
          </a:xfrm>
        </p:spPr>
        <p:txBody>
          <a:bodyPr/>
          <a:lstStyle/>
          <a:p>
            <a:r>
              <a:rPr lang="en-US" dirty="0" smtClean="0"/>
              <a:t>I-9 Reminders: </a:t>
            </a:r>
          </a:p>
          <a:p>
            <a:pPr lvl="1"/>
            <a:r>
              <a:rPr lang="en-US" sz="2000" dirty="0" smtClean="0"/>
              <a:t>Foreign </a:t>
            </a:r>
            <a:r>
              <a:rPr lang="en-US" sz="2000" dirty="0"/>
              <a:t>national graduate students (in F-1 or J-1 status) should NOT start working (or be put into the </a:t>
            </a:r>
            <a:r>
              <a:rPr lang="en-US" sz="2000" dirty="0" smtClean="0"/>
              <a:t>I-9/E-Verify </a:t>
            </a:r>
            <a:r>
              <a:rPr lang="en-US" sz="2000" dirty="0"/>
              <a:t>system) until AFTER they have checked in with OIS, because OIS must update the government’s SEVIS system first – otherwise we will have issues with E-Verify</a:t>
            </a:r>
            <a:r>
              <a:rPr lang="en-US" sz="2000" dirty="0" smtClean="0"/>
              <a:t>! *Big issue every July/August!*</a:t>
            </a:r>
          </a:p>
          <a:p>
            <a:pPr lvl="1">
              <a:lnSpc>
                <a:spcPct val="90000"/>
              </a:lnSpc>
            </a:pPr>
            <a:r>
              <a:rPr lang="en-US" sz="2000" dirty="0"/>
              <a:t>The </a:t>
            </a:r>
            <a:r>
              <a:rPr lang="en-US" sz="2000" dirty="0" smtClean="0"/>
              <a:t>I-9 hire </a:t>
            </a:r>
            <a:r>
              <a:rPr lang="en-US" sz="2000" dirty="0"/>
              <a:t>date can/should be the date that the person actually shows up and starts to perform the services</a:t>
            </a:r>
          </a:p>
          <a:p>
            <a:pPr lvl="2">
              <a:lnSpc>
                <a:spcPct val="90000"/>
              </a:lnSpc>
            </a:pPr>
            <a:r>
              <a:rPr lang="en-US" dirty="0"/>
              <a:t>Does not have to be the official first day of the semester if that is not when the work starts, even if the HR system reflects the first day of the semester for payroll and benefits other purposes</a:t>
            </a:r>
          </a:p>
          <a:p>
            <a:pPr lvl="1"/>
            <a:r>
              <a:rPr lang="en-US" sz="2000" dirty="0"/>
              <a:t>Communicate with your I-9 Users in your college or department</a:t>
            </a:r>
            <a:r>
              <a:rPr lang="en-US" sz="2000" dirty="0" smtClean="0"/>
              <a:t>!</a:t>
            </a:r>
            <a:endParaRPr lang="en-US" sz="2000" dirty="0"/>
          </a:p>
          <a:p>
            <a:endParaRPr lang="en-US" sz="2000" dirty="0"/>
          </a:p>
        </p:txBody>
      </p:sp>
    </p:spTree>
    <p:extLst>
      <p:ext uri="{BB962C8B-B14F-4D97-AF65-F5344CB8AC3E}">
        <p14:creationId xmlns:p14="http://schemas.microsoft.com/office/powerpoint/2010/main" val="1567386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85800" y="2130425"/>
            <a:ext cx="7772400" cy="1470025"/>
          </a:xfrm>
        </p:spPr>
        <p:txBody>
          <a:bodyPr/>
          <a:lstStyle/>
          <a:p>
            <a:r>
              <a:rPr lang="en-US" dirty="0">
                <a:latin typeface="Arial" pitchFamily="34" charset="0"/>
                <a:cs typeface="Arial" pitchFamily="34" charset="0"/>
              </a:rPr>
              <a:t>International Taxation</a:t>
            </a:r>
            <a:endParaRPr lang="en-US" dirty="0" smtClean="0"/>
          </a:p>
        </p:txBody>
      </p:sp>
      <p:sp>
        <p:nvSpPr>
          <p:cNvPr id="4099" name="Subtitle 2"/>
          <p:cNvSpPr>
            <a:spLocks noGrp="1"/>
          </p:cNvSpPr>
          <p:nvPr>
            <p:ph type="subTitle" idx="1"/>
          </p:nvPr>
        </p:nvSpPr>
        <p:spPr/>
        <p:txBody>
          <a:bodyPr/>
          <a:lstStyle/>
          <a:p>
            <a:r>
              <a:rPr lang="en-US" dirty="0" smtClean="0"/>
              <a:t>Graduate </a:t>
            </a:r>
            <a:r>
              <a:rPr lang="en-US" dirty="0"/>
              <a:t>Personnel Representatives Meeting</a:t>
            </a:r>
          </a:p>
          <a:p>
            <a:pPr eaLnBrk="1" hangingPunct="1"/>
            <a:endParaRPr lang="en-US" dirty="0" smtClean="0">
              <a:solidFill>
                <a:schemeClr val="tx1"/>
              </a:solidFill>
              <a:latin typeface="Arial" pitchFamily="34" charset="0"/>
              <a:cs typeface="Arial" pitchFamily="34" charset="0"/>
            </a:endParaRPr>
          </a:p>
          <a:p>
            <a:pPr eaLnBrk="1" hangingPunct="1"/>
            <a:endParaRPr lang="en-US" dirty="0" smtClean="0">
              <a:solidFill>
                <a:srgbClr val="898989"/>
              </a:solidFill>
              <a:latin typeface="Arial Narrow" pitchFamily="34" charset="0"/>
            </a:endParaRPr>
          </a:p>
        </p:txBody>
      </p:sp>
    </p:spTree>
    <p:extLst>
      <p:ext uri="{BB962C8B-B14F-4D97-AF65-F5344CB8AC3E}">
        <p14:creationId xmlns:p14="http://schemas.microsoft.com/office/powerpoint/2010/main" val="26006306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2133600"/>
            <a:ext cx="7620000" cy="3962400"/>
          </a:xfrm>
        </p:spPr>
        <p:txBody>
          <a:bodyPr/>
          <a:lstStyle/>
          <a:p>
            <a:pPr algn="just" eaLnBrk="1" hangingPunct="1"/>
            <a:r>
              <a:rPr lang="en-US" sz="2400" dirty="0" smtClean="0">
                <a:solidFill>
                  <a:schemeClr val="tx1"/>
                </a:solidFill>
                <a:latin typeface="Arial Narrow" pitchFamily="34" charset="0"/>
              </a:rPr>
              <a:t>Michelle Anderson, International Taxation Manager</a:t>
            </a:r>
          </a:p>
          <a:p>
            <a:pPr algn="just" eaLnBrk="1" hangingPunct="1"/>
            <a:r>
              <a:rPr lang="en-US" sz="2400" dirty="0" smtClean="0">
                <a:solidFill>
                  <a:schemeClr val="tx1"/>
                </a:solidFill>
                <a:latin typeface="Arial Narrow" pitchFamily="34" charset="0"/>
              </a:rPr>
              <a:t>mranders@ncsu.edu; 515-4370</a:t>
            </a:r>
          </a:p>
          <a:p>
            <a:pPr algn="just" eaLnBrk="1" hangingPunct="1"/>
            <a:endParaRPr lang="en-US" sz="800" dirty="0">
              <a:solidFill>
                <a:schemeClr val="tx1"/>
              </a:solidFill>
              <a:latin typeface="Arial Narrow" pitchFamily="34" charset="0"/>
            </a:endParaRPr>
          </a:p>
          <a:p>
            <a:pPr algn="just" eaLnBrk="1" hangingPunct="1"/>
            <a:r>
              <a:rPr lang="en-US" sz="2400" dirty="0">
                <a:solidFill>
                  <a:schemeClr val="tx1"/>
                </a:solidFill>
                <a:latin typeface="Arial Narrow" pitchFamily="34" charset="0"/>
              </a:rPr>
              <a:t>Karen Lundin, </a:t>
            </a:r>
            <a:r>
              <a:rPr lang="en-US" sz="2400" dirty="0" smtClean="0">
                <a:solidFill>
                  <a:schemeClr val="tx1"/>
                </a:solidFill>
                <a:latin typeface="Arial Narrow" pitchFamily="34" charset="0"/>
              </a:rPr>
              <a:t>International Taxation </a:t>
            </a:r>
            <a:r>
              <a:rPr lang="en-US" sz="2400" dirty="0">
                <a:solidFill>
                  <a:schemeClr val="tx1"/>
                </a:solidFill>
                <a:latin typeface="Arial Narrow" pitchFamily="34" charset="0"/>
              </a:rPr>
              <a:t>Specialist</a:t>
            </a:r>
          </a:p>
          <a:p>
            <a:pPr algn="just" eaLnBrk="1" hangingPunct="1"/>
            <a:r>
              <a:rPr lang="en-US" sz="2400" dirty="0" smtClean="0">
                <a:solidFill>
                  <a:schemeClr val="tx1"/>
                </a:solidFill>
                <a:latin typeface="Arial Narrow" pitchFamily="34" charset="0"/>
              </a:rPr>
              <a:t>kdlundin@ncsu.edu; 513-3437</a:t>
            </a:r>
          </a:p>
          <a:p>
            <a:pPr algn="just" eaLnBrk="1" hangingPunct="1"/>
            <a:endParaRPr lang="en-US" sz="800" dirty="0" smtClean="0">
              <a:solidFill>
                <a:schemeClr val="tx1"/>
              </a:solidFill>
              <a:latin typeface="Arial Narrow" pitchFamily="34" charset="0"/>
            </a:endParaRPr>
          </a:p>
          <a:p>
            <a:pPr algn="just" eaLnBrk="1" hangingPunct="1"/>
            <a:r>
              <a:rPr lang="en-US" sz="2400" dirty="0" smtClean="0">
                <a:solidFill>
                  <a:schemeClr val="tx1"/>
                </a:solidFill>
                <a:latin typeface="Arial Narrow" pitchFamily="34" charset="0"/>
              </a:rPr>
              <a:t>Hayley </a:t>
            </a:r>
            <a:r>
              <a:rPr lang="en-US" sz="2400" dirty="0" err="1" smtClean="0">
                <a:solidFill>
                  <a:schemeClr val="tx1"/>
                </a:solidFill>
                <a:latin typeface="Arial Narrow" pitchFamily="34" charset="0"/>
              </a:rPr>
              <a:t>Hardenbrook</a:t>
            </a:r>
            <a:r>
              <a:rPr lang="en-US" sz="2400" dirty="0">
                <a:solidFill>
                  <a:schemeClr val="tx1"/>
                </a:solidFill>
                <a:latin typeface="Arial Narrow" pitchFamily="34" charset="0"/>
              </a:rPr>
              <a:t>, International Taxation </a:t>
            </a:r>
            <a:r>
              <a:rPr lang="en-US" sz="2400" dirty="0" smtClean="0">
                <a:solidFill>
                  <a:schemeClr val="tx1"/>
                </a:solidFill>
                <a:latin typeface="Arial Narrow" pitchFamily="34" charset="0"/>
              </a:rPr>
              <a:t>Specialist</a:t>
            </a:r>
          </a:p>
          <a:p>
            <a:pPr algn="just" eaLnBrk="1" hangingPunct="1"/>
            <a:r>
              <a:rPr lang="en-US" sz="2400" dirty="0" smtClean="0">
                <a:solidFill>
                  <a:schemeClr val="tx1"/>
                </a:solidFill>
                <a:latin typeface="Arial Narrow" pitchFamily="34" charset="0"/>
              </a:rPr>
              <a:t>hdharden@ncsu.edu; 513-3846</a:t>
            </a:r>
          </a:p>
          <a:p>
            <a:pPr algn="just" eaLnBrk="1" hangingPunct="1"/>
            <a:endParaRPr lang="en-US" sz="2400" dirty="0" smtClean="0">
              <a:solidFill>
                <a:schemeClr val="tx1"/>
              </a:solidFill>
              <a:latin typeface="Arial Narrow" pitchFamily="34" charset="0"/>
              <a:hlinkClick r:id="rId2"/>
            </a:endParaRPr>
          </a:p>
          <a:p>
            <a:pPr algn="just" eaLnBrk="1" hangingPunct="1"/>
            <a:r>
              <a:rPr lang="en-US" sz="2400" dirty="0" smtClean="0">
                <a:solidFill>
                  <a:schemeClr val="tx1"/>
                </a:solidFill>
                <a:latin typeface="Arial Narrow" pitchFamily="34" charset="0"/>
              </a:rPr>
              <a:t>General e-mail address:  ietquestions@ncsu.edu</a:t>
            </a:r>
            <a:endParaRPr lang="en-US" sz="2400" dirty="0">
              <a:solidFill>
                <a:schemeClr val="tx1"/>
              </a:solidFill>
              <a:latin typeface="Arial Narrow" pitchFamily="34" charset="0"/>
            </a:endParaRPr>
          </a:p>
          <a:p>
            <a:pPr algn="just" eaLnBrk="1" hangingPunct="1"/>
            <a:endParaRPr lang="en-US" sz="2400" dirty="0">
              <a:solidFill>
                <a:schemeClr val="tx1"/>
              </a:solidFill>
              <a:latin typeface="Arial Narrow" pitchFamily="34" charset="0"/>
            </a:endParaRPr>
          </a:p>
        </p:txBody>
      </p:sp>
      <p:sp>
        <p:nvSpPr>
          <p:cNvPr id="3" name="Title 2"/>
          <p:cNvSpPr>
            <a:spLocks noGrp="1"/>
          </p:cNvSpPr>
          <p:nvPr>
            <p:ph type="title"/>
          </p:nvPr>
        </p:nvSpPr>
        <p:spPr>
          <a:xfrm>
            <a:off x="181069" y="506995"/>
            <a:ext cx="8827129" cy="1077361"/>
          </a:xfrm>
        </p:spPr>
        <p:txBody>
          <a:bodyPr/>
          <a:lstStyle/>
          <a:p>
            <a:r>
              <a:rPr lang="en-US" dirty="0" smtClean="0"/>
              <a:t>Contact Information for </a:t>
            </a:r>
            <a:br>
              <a:rPr lang="en-US" dirty="0" smtClean="0"/>
            </a:br>
            <a:r>
              <a:rPr lang="en-US" dirty="0" smtClean="0"/>
              <a:t>International Taxation</a:t>
            </a:r>
            <a:endParaRPr lang="en-US" dirty="0"/>
          </a:p>
        </p:txBody>
      </p:sp>
    </p:spTree>
    <p:extLst>
      <p:ext uri="{BB962C8B-B14F-4D97-AF65-F5344CB8AC3E}">
        <p14:creationId xmlns:p14="http://schemas.microsoft.com/office/powerpoint/2010/main" val="3279655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381000" y="914400"/>
            <a:ext cx="8229600" cy="914400"/>
          </a:xfrm>
        </p:spPr>
        <p:txBody>
          <a:bodyPr/>
          <a:lstStyle/>
          <a:p>
            <a:pPr algn="ctr" eaLnBrk="1" hangingPunct="1"/>
            <a:r>
              <a:rPr lang="en-US" dirty="0" smtClean="0"/>
              <a:t>Meetings</a:t>
            </a:r>
          </a:p>
        </p:txBody>
      </p:sp>
      <p:sp>
        <p:nvSpPr>
          <p:cNvPr id="5123" name="Rectangle 3"/>
          <p:cNvSpPr>
            <a:spLocks noGrp="1"/>
          </p:cNvSpPr>
          <p:nvPr>
            <p:ph type="body" idx="1"/>
          </p:nvPr>
        </p:nvSpPr>
        <p:spPr>
          <a:xfrm>
            <a:off x="533400" y="2286000"/>
            <a:ext cx="8153400" cy="3840163"/>
          </a:xfrm>
        </p:spPr>
        <p:txBody>
          <a:bodyPr/>
          <a:lstStyle/>
          <a:p>
            <a:pPr algn="ctr" eaLnBrk="1" hangingPunct="1">
              <a:buFontTx/>
              <a:buNone/>
            </a:pPr>
            <a:r>
              <a:rPr lang="en-US" dirty="0" smtClean="0">
                <a:latin typeface="Arial Narrow" pitchFamily="34" charset="0"/>
              </a:rPr>
              <a:t>All Foreign Nationals who are receiving any form of compensation from the University are required to meet with International Taxation.</a:t>
            </a:r>
          </a:p>
          <a:p>
            <a:pPr algn="ctr" eaLnBrk="1" hangingPunct="1">
              <a:buFontTx/>
              <a:buNone/>
            </a:pPr>
            <a:endParaRPr lang="en-US" dirty="0" smtClean="0">
              <a:latin typeface="Arial Narrow" pitchFamily="34" charset="0"/>
            </a:endParaRPr>
          </a:p>
          <a:p>
            <a:pPr algn="ctr">
              <a:buNone/>
            </a:pPr>
            <a:r>
              <a:rPr lang="en-US" dirty="0" smtClean="0">
                <a:latin typeface="Arial Narrow" pitchFamily="34" charset="0"/>
              </a:rPr>
              <a:t>Please ask your Foreign Nationals to use the link </a:t>
            </a:r>
            <a:r>
              <a:rPr lang="en-US" dirty="0">
                <a:latin typeface="Arial Narrow" pitchFamily="34" charset="0"/>
              </a:rPr>
              <a:t>below to schedule an </a:t>
            </a:r>
            <a:r>
              <a:rPr lang="en-US" dirty="0" smtClean="0">
                <a:latin typeface="Arial Narrow" pitchFamily="34" charset="0"/>
              </a:rPr>
              <a:t>appointment:</a:t>
            </a:r>
            <a:endParaRPr lang="en-US" dirty="0">
              <a:latin typeface="Arial Narrow" pitchFamily="34" charset="0"/>
            </a:endParaRPr>
          </a:p>
          <a:p>
            <a:pPr algn="ctr" eaLnBrk="1" hangingPunct="1">
              <a:buFontTx/>
              <a:buNone/>
            </a:pPr>
            <a:endParaRPr lang="en-US" dirty="0" smtClean="0">
              <a:latin typeface="Arial Narrow" pitchFamily="34" charset="0"/>
            </a:endParaRPr>
          </a:p>
          <a:p>
            <a:pPr algn="ctr" eaLnBrk="1" hangingPunct="1">
              <a:lnSpc>
                <a:spcPct val="90000"/>
              </a:lnSpc>
              <a:buFontTx/>
              <a:buNone/>
            </a:pPr>
            <a:r>
              <a:rPr lang="en-US" b="1" i="1" dirty="0">
                <a:solidFill>
                  <a:srgbClr val="FF0000"/>
                </a:solidFill>
                <a:latin typeface="Arial Narrow" pitchFamily="34" charset="0"/>
              </a:rPr>
              <a:t>https://www.ncsu.edu/human_resources/payroll/Foreign_Nationals.php </a:t>
            </a:r>
            <a:endParaRPr lang="en-US" b="1" i="1" dirty="0" smtClean="0">
              <a:solidFill>
                <a:srgbClr val="FF0000"/>
              </a:solidFill>
              <a:latin typeface="Arial Narrow" pitchFamily="34" charset="0"/>
            </a:endParaRP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6309371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479834"/>
            <a:ext cx="8991600" cy="1013988"/>
          </a:xfrm>
        </p:spPr>
        <p:txBody>
          <a:bodyPr/>
          <a:lstStyle/>
          <a:p>
            <a:pPr algn="ctr"/>
            <a:r>
              <a:rPr lang="en-US" sz="3000" dirty="0" smtClean="0"/>
              <a:t>Why is it so important for our Foreign Nationals to meet with International Taxation?</a:t>
            </a:r>
          </a:p>
        </p:txBody>
      </p:sp>
      <p:sp>
        <p:nvSpPr>
          <p:cNvPr id="3" name="Content Placeholder 2"/>
          <p:cNvSpPr>
            <a:spLocks noGrp="1"/>
          </p:cNvSpPr>
          <p:nvPr>
            <p:ph idx="1"/>
          </p:nvPr>
        </p:nvSpPr>
        <p:spPr>
          <a:xfrm>
            <a:off x="152400" y="1828800"/>
            <a:ext cx="8839200" cy="4648200"/>
          </a:xfrm>
        </p:spPr>
        <p:txBody>
          <a:bodyPr/>
          <a:lstStyle/>
          <a:p>
            <a:pPr eaLnBrk="1" hangingPunct="1">
              <a:defRPr/>
            </a:pPr>
            <a:r>
              <a:rPr lang="en-US" dirty="0" smtClean="0">
                <a:latin typeface="Arial Narrow" pitchFamily="34" charset="0"/>
              </a:rPr>
              <a:t>Foreign Nationals have a special set of tax guidelines that they must follow.  Not being in compliance puts both the University and the Foreign National at risk of very large penalties and fines.</a:t>
            </a:r>
          </a:p>
          <a:p>
            <a:pPr eaLnBrk="1" hangingPunct="1">
              <a:defRPr/>
            </a:pPr>
            <a:endParaRPr lang="en-US" sz="800" dirty="0" smtClean="0">
              <a:latin typeface="Arial Narrow" pitchFamily="34" charset="0"/>
            </a:endParaRPr>
          </a:p>
          <a:p>
            <a:pPr eaLnBrk="1" hangingPunct="1">
              <a:defRPr/>
            </a:pPr>
            <a:r>
              <a:rPr lang="en-US" dirty="0" smtClean="0">
                <a:latin typeface="Arial Narrow" pitchFamily="34" charset="0"/>
              </a:rPr>
              <a:t>Foreign Nationals should meet with International Taxation, </a:t>
            </a:r>
            <a:r>
              <a:rPr lang="en-US" b="1" u="sng" dirty="0" smtClean="0">
                <a:latin typeface="Arial Narrow" pitchFamily="34" charset="0"/>
              </a:rPr>
              <a:t>BEFORE THE PAYMENT IS PROCESSED.  Does not matter if its paid through Payroll or Accounting. </a:t>
            </a:r>
          </a:p>
          <a:p>
            <a:pPr eaLnBrk="1" hangingPunct="1">
              <a:defRPr/>
            </a:pPr>
            <a:endParaRPr lang="en-US" sz="800" dirty="0" smtClean="0">
              <a:latin typeface="Arial Narrow" pitchFamily="34" charset="0"/>
            </a:endParaRPr>
          </a:p>
          <a:p>
            <a:pPr>
              <a:lnSpc>
                <a:spcPct val="90000"/>
              </a:lnSpc>
              <a:defRPr/>
            </a:pPr>
            <a:r>
              <a:rPr lang="en-US" dirty="0" smtClean="0">
                <a:latin typeface="Arial Narrow" pitchFamily="34" charset="0"/>
              </a:rPr>
              <a:t>Most Foreign Nationals are exempt from Social Security and Medicare taxes.  They will not receive this exemption automatically unless they meet with International Taxation.  </a:t>
            </a:r>
          </a:p>
          <a:p>
            <a:pPr marL="609600" indent="-609600" algn="ctr" eaLnBrk="1" hangingPunct="1">
              <a:lnSpc>
                <a:spcPct val="90000"/>
              </a:lnSpc>
              <a:buFont typeface="Arial" charset="0"/>
              <a:buNone/>
              <a:defRPr/>
            </a:pPr>
            <a:r>
              <a:rPr lang="en-US" b="1" dirty="0" smtClean="0">
                <a:latin typeface="Arial Narrow" pitchFamily="34" charset="0"/>
              </a:rPr>
              <a:t>***This may impact your budget.***</a:t>
            </a:r>
          </a:p>
          <a:p>
            <a:pPr>
              <a:defRPr/>
            </a:pPr>
            <a:endParaRPr lang="en-US" dirty="0" smtClean="0">
              <a:latin typeface="Arial Narrow" pitchFamily="34" charset="0"/>
            </a:endParaRPr>
          </a:p>
          <a:p>
            <a:pPr>
              <a:defRPr/>
            </a:pPr>
            <a:endParaRPr lang="en-US" dirty="0"/>
          </a:p>
        </p:txBody>
      </p:sp>
    </p:spTree>
    <p:extLst>
      <p:ext uri="{BB962C8B-B14F-4D97-AF65-F5344CB8AC3E}">
        <p14:creationId xmlns:p14="http://schemas.microsoft.com/office/powerpoint/2010/main" val="26288179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457200" y="495300"/>
            <a:ext cx="8229600" cy="777240"/>
          </a:xfrm>
        </p:spPr>
        <p:txBody>
          <a:bodyPr/>
          <a:lstStyle/>
          <a:p>
            <a:pPr algn="ctr" eaLnBrk="1" hangingPunct="1"/>
            <a:r>
              <a:rPr lang="en-US" dirty="0" smtClean="0"/>
              <a:t>Types of Taxable Compensation</a:t>
            </a:r>
            <a:br>
              <a:rPr lang="en-US" dirty="0" smtClean="0"/>
            </a:br>
            <a:r>
              <a:rPr lang="en-US" dirty="0" smtClean="0"/>
              <a:t>Per IRS</a:t>
            </a:r>
          </a:p>
        </p:txBody>
      </p:sp>
      <p:sp>
        <p:nvSpPr>
          <p:cNvPr id="6147" name="Rectangle 3"/>
          <p:cNvSpPr>
            <a:spLocks noGrp="1"/>
          </p:cNvSpPr>
          <p:nvPr>
            <p:ph type="body" idx="1"/>
          </p:nvPr>
        </p:nvSpPr>
        <p:spPr>
          <a:xfrm>
            <a:off x="457200" y="1493822"/>
            <a:ext cx="8229600" cy="5059378"/>
          </a:xfrm>
        </p:spPr>
        <p:txBody>
          <a:bodyPr/>
          <a:lstStyle/>
          <a:p>
            <a:pPr>
              <a:lnSpc>
                <a:spcPct val="90000"/>
              </a:lnSpc>
              <a:defRPr/>
            </a:pPr>
            <a:r>
              <a:rPr lang="en-US" b="1" dirty="0">
                <a:latin typeface="Arial Narrow" panose="020B0606020202030204" pitchFamily="34" charset="0"/>
                <a:cs typeface="Arial" panose="020B0604020202020204" pitchFamily="34" charset="0"/>
              </a:rPr>
              <a:t>The IRS considered these items to be taxable income to a foreign national visitor: </a:t>
            </a:r>
            <a:endParaRPr lang="en-US" b="1" dirty="0" smtClean="0">
              <a:latin typeface="Arial Narrow" panose="020B0606020202030204" pitchFamily="34" charset="0"/>
              <a:cs typeface="Arial" panose="020B0604020202020204" pitchFamily="34" charset="0"/>
            </a:endParaRPr>
          </a:p>
          <a:p>
            <a:pPr>
              <a:lnSpc>
                <a:spcPct val="90000"/>
              </a:lnSpc>
              <a:defRPr/>
            </a:pPr>
            <a:endParaRPr lang="en-US" sz="800" b="1" dirty="0">
              <a:latin typeface="Arial Narrow" panose="020B0606020202030204" pitchFamily="34" charset="0"/>
              <a:cs typeface="Arial" panose="020B0604020202020204" pitchFamily="34" charset="0"/>
            </a:endParaRPr>
          </a:p>
          <a:p>
            <a:pPr lvl="1">
              <a:lnSpc>
                <a:spcPct val="90000"/>
              </a:lnSpc>
              <a:defRPr/>
            </a:pPr>
            <a:r>
              <a:rPr lang="en-US" dirty="0">
                <a:latin typeface="Arial Narrow" panose="020B0606020202030204" pitchFamily="34" charset="0"/>
                <a:cs typeface="Arial" panose="020B0604020202020204" pitchFamily="34" charset="0"/>
              </a:rPr>
              <a:t>Wages</a:t>
            </a:r>
          </a:p>
          <a:p>
            <a:pPr lvl="1">
              <a:lnSpc>
                <a:spcPct val="90000"/>
              </a:lnSpc>
              <a:defRPr/>
            </a:pPr>
            <a:r>
              <a:rPr lang="en-US" dirty="0">
                <a:latin typeface="Arial Narrow" panose="020B0606020202030204" pitchFamily="34" charset="0"/>
                <a:cs typeface="Arial" panose="020B0604020202020204" pitchFamily="34" charset="0"/>
              </a:rPr>
              <a:t>Assistantships</a:t>
            </a:r>
          </a:p>
          <a:p>
            <a:pPr lvl="1">
              <a:lnSpc>
                <a:spcPct val="90000"/>
              </a:lnSpc>
              <a:defRPr/>
            </a:pPr>
            <a:r>
              <a:rPr lang="en-US" dirty="0">
                <a:latin typeface="Arial Narrow" panose="020B0606020202030204" pitchFamily="34" charset="0"/>
                <a:cs typeface="Arial" panose="020B0604020202020204" pitchFamily="34" charset="0"/>
              </a:rPr>
              <a:t>Scholarships</a:t>
            </a:r>
          </a:p>
          <a:p>
            <a:pPr lvl="1">
              <a:lnSpc>
                <a:spcPct val="90000"/>
              </a:lnSpc>
              <a:defRPr/>
            </a:pPr>
            <a:r>
              <a:rPr lang="en-US" dirty="0">
                <a:latin typeface="Arial Narrow" panose="020B0606020202030204" pitchFamily="34" charset="0"/>
                <a:cs typeface="Arial" panose="020B0604020202020204" pitchFamily="34" charset="0"/>
              </a:rPr>
              <a:t>Fellowships</a:t>
            </a:r>
          </a:p>
          <a:p>
            <a:pPr lvl="1">
              <a:lnSpc>
                <a:spcPct val="90000"/>
              </a:lnSpc>
              <a:defRPr/>
            </a:pPr>
            <a:r>
              <a:rPr lang="en-US" dirty="0">
                <a:latin typeface="Arial Narrow" panose="020B0606020202030204" pitchFamily="34" charset="0"/>
                <a:cs typeface="Arial" panose="020B0604020202020204" pitchFamily="34" charset="0"/>
              </a:rPr>
              <a:t>Stipends</a:t>
            </a:r>
          </a:p>
          <a:p>
            <a:pPr lvl="1">
              <a:lnSpc>
                <a:spcPct val="90000"/>
              </a:lnSpc>
              <a:defRPr/>
            </a:pPr>
            <a:r>
              <a:rPr lang="en-US" dirty="0">
                <a:latin typeface="Arial Narrow" panose="020B0606020202030204" pitchFamily="34" charset="0"/>
                <a:cs typeface="Arial" panose="020B0604020202020204" pitchFamily="34" charset="0"/>
              </a:rPr>
              <a:t>Travel Reimbursements</a:t>
            </a:r>
          </a:p>
          <a:p>
            <a:pPr lvl="1">
              <a:lnSpc>
                <a:spcPct val="90000"/>
              </a:lnSpc>
              <a:defRPr/>
            </a:pPr>
            <a:r>
              <a:rPr lang="en-US" dirty="0" smtClean="0">
                <a:latin typeface="Arial Narrow" panose="020B0606020202030204" pitchFamily="34" charset="0"/>
                <a:cs typeface="Arial" panose="020B0604020202020204" pitchFamily="34" charset="0"/>
              </a:rPr>
              <a:t>Housing </a:t>
            </a:r>
            <a:r>
              <a:rPr lang="en-US" dirty="0">
                <a:latin typeface="Arial Narrow" panose="020B0606020202030204" pitchFamily="34" charset="0"/>
                <a:cs typeface="Arial" panose="020B0604020202020204" pitchFamily="34" charset="0"/>
              </a:rPr>
              <a:t>Allowances – even if paid directly to University </a:t>
            </a:r>
            <a:r>
              <a:rPr lang="en-US" dirty="0" smtClean="0">
                <a:latin typeface="Arial Narrow" panose="020B0606020202030204" pitchFamily="34" charset="0"/>
                <a:cs typeface="Arial" panose="020B0604020202020204" pitchFamily="34" charset="0"/>
              </a:rPr>
              <a:t>Housing.</a:t>
            </a:r>
            <a:endParaRPr lang="en-US" dirty="0">
              <a:latin typeface="Arial Narrow" panose="020B0606020202030204" pitchFamily="34" charset="0"/>
              <a:cs typeface="Arial" panose="020B0604020202020204" pitchFamily="34" charset="0"/>
            </a:endParaRPr>
          </a:p>
          <a:p>
            <a:pPr>
              <a:lnSpc>
                <a:spcPct val="90000"/>
              </a:lnSpc>
              <a:defRPr/>
            </a:pPr>
            <a:endParaRPr lang="en-US" sz="800" dirty="0">
              <a:latin typeface="Arial Narrow" panose="020B0606020202030204" pitchFamily="34" charset="0"/>
              <a:cs typeface="Arial" panose="020B0604020202020204" pitchFamily="34" charset="0"/>
            </a:endParaRPr>
          </a:p>
          <a:p>
            <a:pPr>
              <a:lnSpc>
                <a:spcPct val="90000"/>
              </a:lnSpc>
              <a:defRPr/>
            </a:pPr>
            <a:r>
              <a:rPr lang="en-US" dirty="0">
                <a:latin typeface="Arial Narrow" panose="020B0606020202030204" pitchFamily="34" charset="0"/>
                <a:cs typeface="Arial" panose="020B0604020202020204" pitchFamily="34" charset="0"/>
              </a:rPr>
              <a:t>Partnering with </a:t>
            </a:r>
            <a:r>
              <a:rPr lang="en-US" dirty="0" smtClean="0">
                <a:latin typeface="Arial Narrow" panose="020B0606020202030204" pitchFamily="34" charset="0"/>
                <a:cs typeface="Arial" panose="020B0604020202020204" pitchFamily="34" charset="0"/>
              </a:rPr>
              <a:t>International Taxation </a:t>
            </a:r>
            <a:r>
              <a:rPr lang="en-US" dirty="0">
                <a:latin typeface="Arial Narrow" panose="020B0606020202030204" pitchFamily="34" charset="0"/>
                <a:cs typeface="Arial" panose="020B0604020202020204" pitchFamily="34" charset="0"/>
              </a:rPr>
              <a:t>before payments are issued can significantly lessen the tax burdens for both the visitor and to the </a:t>
            </a:r>
            <a:r>
              <a:rPr lang="en-US" dirty="0" smtClean="0">
                <a:latin typeface="Arial Narrow" panose="020B0606020202030204" pitchFamily="34" charset="0"/>
                <a:cs typeface="Arial" panose="020B0604020202020204" pitchFamily="34" charset="0"/>
              </a:rPr>
              <a:t>department.</a:t>
            </a:r>
            <a:endParaRPr lang="en-US"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7327802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a:r>
              <a:rPr lang="en-US" dirty="0" smtClean="0">
                <a:cs typeface="Times New Roman" pitchFamily="18" charset="0"/>
              </a:rPr>
              <a:t>Scholarships</a:t>
            </a:r>
            <a:endParaRPr lang="en-US" dirty="0" smtClean="0"/>
          </a:p>
        </p:txBody>
      </p:sp>
      <p:sp>
        <p:nvSpPr>
          <p:cNvPr id="8195" name="Content Placeholder 2"/>
          <p:cNvSpPr>
            <a:spLocks noGrp="1"/>
          </p:cNvSpPr>
          <p:nvPr>
            <p:ph idx="1"/>
          </p:nvPr>
        </p:nvSpPr>
        <p:spPr>
          <a:xfrm>
            <a:off x="533400" y="2286000"/>
            <a:ext cx="8153400" cy="3840163"/>
          </a:xfrm>
        </p:spPr>
        <p:txBody>
          <a:bodyPr/>
          <a:lstStyle/>
          <a:p>
            <a:r>
              <a:rPr lang="en-US" sz="2800" dirty="0" smtClean="0">
                <a:latin typeface="Arial Narrow" pitchFamily="34" charset="0"/>
              </a:rPr>
              <a:t>Scholarships are paid through the Financial Aid Office.</a:t>
            </a:r>
          </a:p>
          <a:p>
            <a:r>
              <a:rPr lang="en-US" sz="2800" dirty="0" smtClean="0">
                <a:latin typeface="Arial Narrow" pitchFamily="34" charset="0"/>
              </a:rPr>
              <a:t>Scholarships paid to Foreign Nationals will not be dispersed until the Foreign National completes a tax assessment.</a:t>
            </a:r>
          </a:p>
          <a:p>
            <a:r>
              <a:rPr lang="en-US" sz="2800" dirty="0" smtClean="0">
                <a:latin typeface="Arial Narrow" pitchFamily="34" charset="0"/>
              </a:rPr>
              <a:t>In the Financial Aid system there is a “</a:t>
            </a:r>
            <a:r>
              <a:rPr lang="en-US" sz="2800" u="sng" dirty="0" smtClean="0">
                <a:latin typeface="Arial Narrow" pitchFamily="34" charset="0"/>
              </a:rPr>
              <a:t>hold mechanism</a:t>
            </a:r>
            <a:r>
              <a:rPr lang="en-US" sz="2800" dirty="0" smtClean="0">
                <a:latin typeface="Arial Narrow" pitchFamily="34" charset="0"/>
              </a:rPr>
              <a:t>” which is controlled by International Taxation.</a:t>
            </a:r>
          </a:p>
          <a:p>
            <a:endParaRPr lang="en-US" dirty="0" smtClean="0"/>
          </a:p>
        </p:txBody>
      </p:sp>
    </p:spTree>
    <p:extLst>
      <p:ext uri="{BB962C8B-B14F-4D97-AF65-F5344CB8AC3E}">
        <p14:creationId xmlns:p14="http://schemas.microsoft.com/office/powerpoint/2010/main" val="546640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914400"/>
            <a:ext cx="8382000" cy="1066800"/>
          </a:xfrm>
        </p:spPr>
        <p:txBody>
          <a:bodyPr/>
          <a:lstStyle/>
          <a:p>
            <a:pPr algn="ctr"/>
            <a:r>
              <a:rPr lang="en-US" dirty="0" smtClean="0">
                <a:cs typeface="Times New Roman" pitchFamily="18" charset="0"/>
              </a:rPr>
              <a:t>Payments to Employees Working Outside of the United States</a:t>
            </a:r>
            <a:endParaRPr lang="en-US" dirty="0" smtClean="0"/>
          </a:p>
        </p:txBody>
      </p:sp>
      <p:sp>
        <p:nvSpPr>
          <p:cNvPr id="9219" name="Content Placeholder 2"/>
          <p:cNvSpPr>
            <a:spLocks noGrp="1"/>
          </p:cNvSpPr>
          <p:nvPr>
            <p:ph idx="1"/>
          </p:nvPr>
        </p:nvSpPr>
        <p:spPr>
          <a:xfrm>
            <a:off x="457200" y="2453488"/>
            <a:ext cx="8229600" cy="4023511"/>
          </a:xfrm>
        </p:spPr>
        <p:txBody>
          <a:bodyPr/>
          <a:lstStyle/>
          <a:p>
            <a:r>
              <a:rPr lang="en-US" sz="2600" dirty="0" smtClean="0">
                <a:latin typeface="Arial Narrow" pitchFamily="34" charset="0"/>
              </a:rPr>
              <a:t>If you have a foreign national or US citizen working outside of the United States you must notify the International Taxation.</a:t>
            </a:r>
          </a:p>
          <a:p>
            <a:r>
              <a:rPr lang="en-US" sz="2600" dirty="0" smtClean="0">
                <a:latin typeface="Arial Narrow" pitchFamily="34" charset="0"/>
              </a:rPr>
              <a:t>We may be required to collect certain documentation before the employee is sent abroad.</a:t>
            </a:r>
          </a:p>
          <a:p>
            <a:r>
              <a:rPr lang="en-US" sz="2600" dirty="0" smtClean="0">
                <a:latin typeface="Arial Narrow" pitchFamily="34" charset="0"/>
              </a:rPr>
              <a:t>We may have employment and taxation requirements in that country.</a:t>
            </a:r>
          </a:p>
          <a:p>
            <a:r>
              <a:rPr lang="en-US" sz="2600" dirty="0" smtClean="0">
                <a:latin typeface="Arial Narrow" pitchFamily="34" charset="0"/>
              </a:rPr>
              <a:t>We need to partner with your office as soon as possible</a:t>
            </a:r>
            <a:r>
              <a:rPr lang="en-US" sz="2600" b="1" dirty="0" smtClean="0">
                <a:latin typeface="Arial Narrow" pitchFamily="34" charset="0"/>
              </a:rPr>
              <a:t>.</a:t>
            </a:r>
          </a:p>
          <a:p>
            <a:endParaRPr lang="en-US" b="1" dirty="0" smtClean="0"/>
          </a:p>
        </p:txBody>
      </p:sp>
    </p:spTree>
    <p:extLst>
      <p:ext uri="{BB962C8B-B14F-4D97-AF65-F5344CB8AC3E}">
        <p14:creationId xmlns:p14="http://schemas.microsoft.com/office/powerpoint/2010/main" val="1857268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416459"/>
            <a:ext cx="8229600" cy="841973"/>
          </a:xfrm>
        </p:spPr>
        <p:txBody>
          <a:bodyPr/>
          <a:lstStyle/>
          <a:p>
            <a:pPr algn="ctr"/>
            <a:r>
              <a:rPr lang="en-US" dirty="0" smtClean="0"/>
              <a:t>Contact Information</a:t>
            </a:r>
          </a:p>
        </p:txBody>
      </p:sp>
      <p:sp>
        <p:nvSpPr>
          <p:cNvPr id="12291" name="Content Placeholder 2"/>
          <p:cNvSpPr>
            <a:spLocks noGrp="1"/>
          </p:cNvSpPr>
          <p:nvPr>
            <p:ph idx="1"/>
          </p:nvPr>
        </p:nvSpPr>
        <p:spPr>
          <a:xfrm>
            <a:off x="0" y="2326741"/>
            <a:ext cx="9144000" cy="3277354"/>
          </a:xfrm>
        </p:spPr>
        <p:txBody>
          <a:bodyPr/>
          <a:lstStyle/>
          <a:p>
            <a:pPr algn="ctr" eaLnBrk="1" hangingPunct="1">
              <a:lnSpc>
                <a:spcPct val="90000"/>
              </a:lnSpc>
              <a:buFontTx/>
              <a:buNone/>
            </a:pPr>
            <a:r>
              <a:rPr lang="en-US" sz="2800" dirty="0" smtClean="0">
                <a:latin typeface="Arial Narrow" pitchFamily="34" charset="0"/>
              </a:rPr>
              <a:t>For appointments please e-mail: </a:t>
            </a:r>
          </a:p>
          <a:p>
            <a:pPr algn="ctr" eaLnBrk="1" hangingPunct="1">
              <a:lnSpc>
                <a:spcPct val="90000"/>
              </a:lnSpc>
              <a:buFontTx/>
              <a:buNone/>
            </a:pPr>
            <a:r>
              <a:rPr lang="en-US" sz="2600" dirty="0" smtClean="0">
                <a:solidFill>
                  <a:srgbClr val="FF0000"/>
                </a:solidFill>
                <a:latin typeface="Arial Narrow" pitchFamily="34" charset="0"/>
              </a:rPr>
              <a:t>ietquestions@ncsu.edu</a:t>
            </a:r>
          </a:p>
          <a:p>
            <a:pPr algn="ctr" eaLnBrk="1" hangingPunct="1">
              <a:lnSpc>
                <a:spcPct val="90000"/>
              </a:lnSpc>
              <a:buFontTx/>
              <a:buNone/>
            </a:pPr>
            <a:endParaRPr lang="en-US" sz="800" dirty="0" smtClean="0">
              <a:solidFill>
                <a:srgbClr val="FF0000"/>
              </a:solidFill>
              <a:latin typeface="Arial Narrow" pitchFamily="34" charset="0"/>
            </a:endParaRPr>
          </a:p>
          <a:p>
            <a:pPr algn="ctr" eaLnBrk="1" hangingPunct="1">
              <a:lnSpc>
                <a:spcPct val="90000"/>
              </a:lnSpc>
              <a:buFontTx/>
              <a:buNone/>
            </a:pPr>
            <a:r>
              <a:rPr lang="en-US" sz="2800" dirty="0" smtClean="0">
                <a:latin typeface="Arial Narrow" pitchFamily="34" charset="0"/>
              </a:rPr>
              <a:t>Or </a:t>
            </a:r>
          </a:p>
          <a:p>
            <a:pPr algn="ctr" eaLnBrk="1" hangingPunct="1">
              <a:lnSpc>
                <a:spcPct val="90000"/>
              </a:lnSpc>
              <a:buFontTx/>
              <a:buNone/>
            </a:pPr>
            <a:endParaRPr lang="en-US" sz="800" dirty="0" smtClean="0">
              <a:latin typeface="Arial Narrow" pitchFamily="34" charset="0"/>
            </a:endParaRPr>
          </a:p>
          <a:p>
            <a:pPr algn="ctr" eaLnBrk="1" hangingPunct="1">
              <a:lnSpc>
                <a:spcPct val="90000"/>
              </a:lnSpc>
              <a:buFontTx/>
              <a:buNone/>
            </a:pPr>
            <a:r>
              <a:rPr lang="en-US" sz="2800" dirty="0" smtClean="0">
                <a:latin typeface="Arial Narrow" pitchFamily="34" charset="0"/>
              </a:rPr>
              <a:t>Go to online:</a:t>
            </a:r>
          </a:p>
          <a:p>
            <a:pPr algn="ctr" eaLnBrk="1" hangingPunct="1">
              <a:lnSpc>
                <a:spcPct val="90000"/>
              </a:lnSpc>
              <a:buFontTx/>
              <a:buNone/>
            </a:pPr>
            <a:r>
              <a:rPr lang="en-US" sz="2600" dirty="0">
                <a:solidFill>
                  <a:srgbClr val="FF0000"/>
                </a:solidFill>
                <a:latin typeface="Arial Narrow" pitchFamily="34" charset="0"/>
              </a:rPr>
              <a:t>https://</a:t>
            </a:r>
            <a:r>
              <a:rPr lang="en-US" sz="2600" dirty="0" smtClean="0">
                <a:solidFill>
                  <a:srgbClr val="FF0000"/>
                </a:solidFill>
                <a:latin typeface="Arial Narrow" pitchFamily="34" charset="0"/>
              </a:rPr>
              <a:t>www.ncsu.edu/human_resources/payroll/Foreign_Nationals.php</a:t>
            </a:r>
            <a:endParaRPr lang="en-US" sz="2600" dirty="0" smtClean="0">
              <a:latin typeface="Arial Narrow" pitchFamily="34" charset="0"/>
            </a:endParaRPr>
          </a:p>
          <a:p>
            <a:pPr marL="0" indent="0">
              <a:buNone/>
            </a:pPr>
            <a:endParaRPr lang="en-US" sz="2800" dirty="0" smtClean="0"/>
          </a:p>
        </p:txBody>
      </p:sp>
    </p:spTree>
    <p:extLst>
      <p:ext uri="{BB962C8B-B14F-4D97-AF65-F5344CB8AC3E}">
        <p14:creationId xmlns:p14="http://schemas.microsoft.com/office/powerpoint/2010/main" val="3557910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p:txBody>
          <a:bodyPr/>
          <a:lstStyle/>
          <a:p>
            <a:pPr algn="ctr" eaLnBrk="1" hangingPunct="1"/>
            <a:r>
              <a:rPr lang="en-US" dirty="0" smtClean="0"/>
              <a:t>Questions?</a:t>
            </a:r>
          </a:p>
        </p:txBody>
      </p:sp>
      <p:sp>
        <p:nvSpPr>
          <p:cNvPr id="13315" name="Rectangle 3"/>
          <p:cNvSpPr>
            <a:spLocks noGrp="1"/>
          </p:cNvSpPr>
          <p:nvPr>
            <p:ph type="body" idx="1"/>
          </p:nvPr>
        </p:nvSpPr>
        <p:spPr>
          <a:xfrm>
            <a:off x="457200" y="2227152"/>
            <a:ext cx="8229600" cy="3899011"/>
          </a:xfrm>
        </p:spPr>
        <p:txBody>
          <a:bodyPr/>
          <a:lstStyle/>
          <a:p>
            <a:pPr algn="ctr" eaLnBrk="1" hangingPunct="1">
              <a:buFontTx/>
              <a:buNone/>
              <a:defRPr/>
            </a:pPr>
            <a:endParaRPr lang="en-US" sz="3200" b="1" dirty="0">
              <a:latin typeface="+mj-lt"/>
            </a:endParaRPr>
          </a:p>
          <a:p>
            <a:pPr algn="ctr" eaLnBrk="1" hangingPunct="1">
              <a:buFontTx/>
              <a:buNone/>
              <a:defRPr/>
            </a:pPr>
            <a:r>
              <a:rPr lang="en-US" sz="3200" b="1" dirty="0" smtClean="0">
                <a:latin typeface="+mj-lt"/>
              </a:rPr>
              <a:t>Thank you!</a:t>
            </a:r>
          </a:p>
        </p:txBody>
      </p:sp>
    </p:spTree>
    <p:extLst>
      <p:ext uri="{BB962C8B-B14F-4D97-AF65-F5344CB8AC3E}">
        <p14:creationId xmlns:p14="http://schemas.microsoft.com/office/powerpoint/2010/main" val="3644252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1948" y="3396342"/>
            <a:ext cx="2940103" cy="2664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bwMode="auto">
          <a:xfrm>
            <a:off x="685800" y="21304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200" b="1" kern="1200">
                <a:solidFill>
                  <a:schemeClr val="tx1"/>
                </a:solidFill>
                <a:latin typeface="Arial"/>
                <a:ea typeface="ＭＳ Ｐゴシック" charset="0"/>
                <a:cs typeface="Arial"/>
              </a:defRPr>
            </a:lvl1pPr>
            <a:lvl2pPr algn="ctr" defTabSz="457200" rtl="0" eaLnBrk="1" fontAlgn="base" hangingPunct="1">
              <a:spcBef>
                <a:spcPct val="0"/>
              </a:spcBef>
              <a:spcAft>
                <a:spcPct val="0"/>
              </a:spcAft>
              <a:defRPr sz="3200" b="1">
                <a:solidFill>
                  <a:schemeClr val="tx1"/>
                </a:solidFill>
                <a:latin typeface="Arial" charset="0"/>
                <a:ea typeface="ＭＳ Ｐゴシック" charset="0"/>
              </a:defRPr>
            </a:lvl2pPr>
            <a:lvl3pPr algn="ctr" defTabSz="457200" rtl="0" eaLnBrk="1" fontAlgn="base" hangingPunct="1">
              <a:spcBef>
                <a:spcPct val="0"/>
              </a:spcBef>
              <a:spcAft>
                <a:spcPct val="0"/>
              </a:spcAft>
              <a:defRPr sz="3200" b="1">
                <a:solidFill>
                  <a:schemeClr val="tx1"/>
                </a:solidFill>
                <a:latin typeface="Arial" charset="0"/>
                <a:ea typeface="ＭＳ Ｐゴシック" charset="0"/>
              </a:defRPr>
            </a:lvl3pPr>
            <a:lvl4pPr algn="ctr" defTabSz="457200" rtl="0" eaLnBrk="1" fontAlgn="base" hangingPunct="1">
              <a:spcBef>
                <a:spcPct val="0"/>
              </a:spcBef>
              <a:spcAft>
                <a:spcPct val="0"/>
              </a:spcAft>
              <a:defRPr sz="3200" b="1">
                <a:solidFill>
                  <a:schemeClr val="tx1"/>
                </a:solidFill>
                <a:latin typeface="Arial" charset="0"/>
                <a:ea typeface="ＭＳ Ｐゴシック" charset="0"/>
              </a:defRPr>
            </a:lvl4pPr>
            <a:lvl5pPr algn="ctr" defTabSz="457200" rtl="0" eaLnBrk="1" fontAlgn="base" hangingPunct="1">
              <a:spcBef>
                <a:spcPct val="0"/>
              </a:spcBef>
              <a:spcAft>
                <a:spcPct val="0"/>
              </a:spcAft>
              <a:defRPr sz="3200" b="1">
                <a:solidFill>
                  <a:schemeClr val="tx1"/>
                </a:solidFill>
                <a:latin typeface="Arial" charset="0"/>
                <a:ea typeface="ＭＳ Ｐゴシック" charset="0"/>
              </a:defRPr>
            </a:lvl5pPr>
            <a:lvl6pPr marL="457200" algn="ctr" defTabSz="457200" rtl="0" eaLnBrk="1" fontAlgn="base" hangingPunct="1">
              <a:spcBef>
                <a:spcPct val="0"/>
              </a:spcBef>
              <a:spcAft>
                <a:spcPct val="0"/>
              </a:spcAft>
              <a:defRPr sz="3200" b="1">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3200" b="1">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3200" b="1">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3200" b="1">
                <a:solidFill>
                  <a:schemeClr val="tx1"/>
                </a:solidFill>
                <a:latin typeface="Arial" charset="0"/>
                <a:ea typeface="ＭＳ Ｐゴシック" charset="0"/>
              </a:defRPr>
            </a:lvl9pPr>
          </a:lstStyle>
          <a:p>
            <a:r>
              <a:rPr lang="en-US" dirty="0" smtClean="0">
                <a:latin typeface="Arial" charset="0"/>
              </a:rPr>
              <a:t>University Payroll</a:t>
            </a:r>
            <a:endParaRPr lang="en-US" dirty="0">
              <a:latin typeface="Arial" charset="0"/>
            </a:endParaRPr>
          </a:p>
        </p:txBody>
      </p:sp>
    </p:spTree>
    <p:extLst>
      <p:ext uri="{BB962C8B-B14F-4D97-AF65-F5344CB8AC3E}">
        <p14:creationId xmlns:p14="http://schemas.microsoft.com/office/powerpoint/2010/main" val="4176333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itle 1"/>
          <p:cNvSpPr>
            <a:spLocks noGrp="1"/>
          </p:cNvSpPr>
          <p:nvPr>
            <p:ph type="ctrTitle"/>
          </p:nvPr>
        </p:nvSpPr>
        <p:spPr/>
        <p:txBody>
          <a:bodyPr/>
          <a:lstStyle/>
          <a:p>
            <a:r>
              <a:rPr lang="en-US" dirty="0" smtClean="0">
                <a:latin typeface="Arial" charset="0"/>
              </a:rPr>
              <a:t>Office of International Services </a:t>
            </a:r>
            <a:endParaRPr lang="en-US" dirty="0">
              <a:latin typeface="Arial" charset="0"/>
            </a:endParaRPr>
          </a:p>
        </p:txBody>
      </p:sp>
      <p:sp>
        <p:nvSpPr>
          <p:cNvPr id="3" name="Subtitle 2"/>
          <p:cNvSpPr>
            <a:spLocks noGrp="1"/>
          </p:cNvSpPr>
          <p:nvPr>
            <p:ph type="subTitle" idx="1"/>
          </p:nvPr>
        </p:nvSpPr>
        <p:spPr/>
        <p:txBody>
          <a:bodyPr rtlCol="0">
            <a:normAutofit/>
          </a:bodyPr>
          <a:lstStyle/>
          <a:p>
            <a:pPr fontAlgn="auto">
              <a:spcAft>
                <a:spcPts val="0"/>
              </a:spcAft>
              <a:buFont typeface="Arial"/>
              <a:buNone/>
              <a:defRPr/>
            </a:pPr>
            <a:endParaRPr lang="en-US" dirty="0">
              <a:ea typeface="+mn-ea"/>
            </a:endParaRPr>
          </a:p>
        </p:txBody>
      </p:sp>
    </p:spTree>
    <p:extLst>
      <p:ext uri="{BB962C8B-B14F-4D97-AF65-F5344CB8AC3E}">
        <p14:creationId xmlns:p14="http://schemas.microsoft.com/office/powerpoint/2010/main" val="590184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29181"/>
            <a:ext cx="8229600" cy="683154"/>
          </a:xfrm>
        </p:spPr>
        <p:txBody>
          <a:bodyPr/>
          <a:lstStyle/>
          <a:p>
            <a:r>
              <a:rPr lang="en-US" dirty="0" smtClean="0"/>
              <a:t>OIS – Important Employment Reminders</a:t>
            </a:r>
            <a:endParaRPr lang="en-US" dirty="0"/>
          </a:p>
        </p:txBody>
      </p:sp>
      <p:sp>
        <p:nvSpPr>
          <p:cNvPr id="4" name="Content Placeholder 3"/>
          <p:cNvSpPr>
            <a:spLocks noGrp="1"/>
          </p:cNvSpPr>
          <p:nvPr>
            <p:ph idx="1"/>
          </p:nvPr>
        </p:nvSpPr>
        <p:spPr>
          <a:xfrm>
            <a:off x="457200" y="1447800"/>
            <a:ext cx="8229600" cy="5198533"/>
          </a:xfrm>
        </p:spPr>
        <p:txBody>
          <a:bodyPr/>
          <a:lstStyle/>
          <a:p>
            <a:r>
              <a:rPr lang="en-US" sz="2200" dirty="0" smtClean="0"/>
              <a:t>Graduate appointments for international students cannot exceed .5 FTE during Fall or Spring Semester, and total employment must be </a:t>
            </a:r>
            <a:r>
              <a:rPr lang="en-US" sz="2200" i="1" u="sng" dirty="0" smtClean="0"/>
              <a:t>less</a:t>
            </a:r>
            <a:r>
              <a:rPr lang="en-US" sz="2200" dirty="0" smtClean="0"/>
              <a:t> than or equal to 20 hours.  </a:t>
            </a:r>
          </a:p>
          <a:p>
            <a:r>
              <a:rPr lang="en-US" sz="2200" dirty="0" smtClean="0"/>
              <a:t>The Graduation date of each term is what we use for the ‘end’ of the semester</a:t>
            </a:r>
          </a:p>
          <a:p>
            <a:r>
              <a:rPr lang="en-US" sz="2200" dirty="0" smtClean="0"/>
              <a:t>International Students may be full-time during semester breaks ONLY if they are “vacation” terms – meaning only if they have completed a semester/term AND will register the following semester (so not if summer is first or last term)</a:t>
            </a:r>
          </a:p>
          <a:p>
            <a:r>
              <a:rPr lang="en-US" sz="2200" dirty="0" smtClean="0"/>
              <a:t>Students who complete their programs can ONLY work beyond the end date of their I-20 with a valid Employment Authorization Document or other visa status allowing employment</a:t>
            </a:r>
            <a:endParaRPr lang="en-US" sz="2200" dirty="0"/>
          </a:p>
        </p:txBody>
      </p:sp>
    </p:spTree>
    <p:extLst>
      <p:ext uri="{BB962C8B-B14F-4D97-AF65-F5344CB8AC3E}">
        <p14:creationId xmlns:p14="http://schemas.microsoft.com/office/powerpoint/2010/main" val="583288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itle 1"/>
          <p:cNvSpPr>
            <a:spLocks noGrp="1"/>
          </p:cNvSpPr>
          <p:nvPr>
            <p:ph type="ctrTitle"/>
          </p:nvPr>
        </p:nvSpPr>
        <p:spPr/>
        <p:txBody>
          <a:bodyPr/>
          <a:lstStyle/>
          <a:p>
            <a:r>
              <a:rPr lang="en-US" dirty="0" smtClean="0">
                <a:latin typeface="Arial" charset="0"/>
              </a:rPr>
              <a:t>Transportation</a:t>
            </a:r>
            <a:br>
              <a:rPr lang="en-US" dirty="0" smtClean="0">
                <a:latin typeface="Arial" charset="0"/>
              </a:rPr>
            </a:br>
            <a:r>
              <a:rPr lang="en-US" dirty="0" smtClean="0">
                <a:latin typeface="Arial" charset="0"/>
              </a:rPr>
              <a:t>Parking-</a:t>
            </a:r>
            <a:r>
              <a:rPr lang="en-US" dirty="0" err="1" smtClean="0">
                <a:latin typeface="Arial" charset="0"/>
              </a:rPr>
              <a:t>Wolfline</a:t>
            </a:r>
            <a:r>
              <a:rPr lang="en-US" dirty="0" smtClean="0">
                <a:latin typeface="Arial" charset="0"/>
              </a:rPr>
              <a:t>-</a:t>
            </a:r>
            <a:r>
              <a:rPr lang="en-US" dirty="0" err="1" smtClean="0">
                <a:latin typeface="Arial" charset="0"/>
              </a:rPr>
              <a:t>GoPass</a:t>
            </a:r>
            <a:endParaRPr lang="en-US" dirty="0">
              <a:latin typeface="Arial" charset="0"/>
            </a:endParaRPr>
          </a:p>
        </p:txBody>
      </p:sp>
      <p:sp>
        <p:nvSpPr>
          <p:cNvPr id="3" name="Subtitle 2"/>
          <p:cNvSpPr>
            <a:spLocks noGrp="1"/>
          </p:cNvSpPr>
          <p:nvPr>
            <p:ph type="subTitle" idx="1"/>
          </p:nvPr>
        </p:nvSpPr>
        <p:spPr/>
        <p:txBody>
          <a:bodyPr rtlCol="0">
            <a:normAutofit/>
          </a:bodyPr>
          <a:lstStyle/>
          <a:p>
            <a:pPr fontAlgn="auto">
              <a:spcAft>
                <a:spcPts val="0"/>
              </a:spcAft>
              <a:defRPr/>
            </a:pPr>
            <a:r>
              <a:rPr lang="en-US" dirty="0">
                <a:latin typeface="Arial" charset="0"/>
              </a:rPr>
              <a:t>David Gregory, Parking Business Mgr.</a:t>
            </a:r>
            <a:br>
              <a:rPr lang="en-US" dirty="0">
                <a:latin typeface="Arial" charset="0"/>
              </a:rPr>
            </a:br>
            <a:r>
              <a:rPr lang="en-US" dirty="0">
                <a:latin typeface="Arial" charset="0"/>
              </a:rPr>
              <a:t>dwgrego2@ncsu.edu</a:t>
            </a:r>
            <a:endParaRPr lang="en-US" dirty="0">
              <a:ea typeface="+mn-ea"/>
            </a:endParaRPr>
          </a:p>
        </p:txBody>
      </p:sp>
    </p:spTree>
    <p:extLst>
      <p:ext uri="{BB962C8B-B14F-4D97-AF65-F5344CB8AC3E}">
        <p14:creationId xmlns:p14="http://schemas.microsoft.com/office/powerpoint/2010/main" val="3524229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Graduate Parking Options</a:t>
            </a:r>
            <a:endParaRPr lang="en-US" dirty="0"/>
          </a:p>
        </p:txBody>
      </p:sp>
      <p:sp>
        <p:nvSpPr>
          <p:cNvPr id="3" name="Content Placeholder 2"/>
          <p:cNvSpPr>
            <a:spLocks noGrp="1"/>
          </p:cNvSpPr>
          <p:nvPr>
            <p:ph idx="1"/>
          </p:nvPr>
        </p:nvSpPr>
        <p:spPr>
          <a:xfrm>
            <a:off x="457200" y="2772569"/>
            <a:ext cx="8229600" cy="3513931"/>
          </a:xfrm>
        </p:spPr>
        <p:txBody>
          <a:bodyPr/>
          <a:lstStyle/>
          <a:p>
            <a:r>
              <a:rPr lang="en-US" dirty="0" smtClean="0"/>
              <a:t>Pay Roll Deduction</a:t>
            </a:r>
          </a:p>
          <a:p>
            <a:pPr marL="0" indent="0">
              <a:buNone/>
            </a:pPr>
            <a:r>
              <a:rPr lang="en-US" dirty="0" smtClean="0"/>
              <a:t>Must have appointment letter with dates starting July1st or latter till the end of December or through May.</a:t>
            </a:r>
          </a:p>
          <a:p>
            <a:pPr marL="0" indent="0">
              <a:buNone/>
            </a:pPr>
            <a:r>
              <a:rPr lang="en-US" dirty="0" smtClean="0"/>
              <a:t>Qualified Graduate Students (Research Assistants </a:t>
            </a:r>
            <a:r>
              <a:rPr lang="en-US" dirty="0"/>
              <a:t>-</a:t>
            </a:r>
            <a:r>
              <a:rPr lang="en-US" dirty="0" smtClean="0"/>
              <a:t>Teaching Assistants – Resident Directors)</a:t>
            </a:r>
          </a:p>
          <a:p>
            <a:pPr marL="0" indent="0">
              <a:buNone/>
            </a:pPr>
            <a:r>
              <a:rPr lang="en-US" dirty="0" smtClean="0"/>
              <a:t>To Apply:  My Pack Portal-Compensation and Benefits-Request Parking Permit- All actions must be entered before link will open.</a:t>
            </a:r>
            <a:endParaRPr lang="en-US" dirty="0"/>
          </a:p>
        </p:txBody>
      </p:sp>
    </p:spTree>
    <p:extLst>
      <p:ext uri="{BB962C8B-B14F-4D97-AF65-F5344CB8AC3E}">
        <p14:creationId xmlns:p14="http://schemas.microsoft.com/office/powerpoint/2010/main" val="2401375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Graduate Parking Options</a:t>
            </a:r>
            <a:endParaRPr lang="en-US" dirty="0"/>
          </a:p>
        </p:txBody>
      </p:sp>
      <p:sp>
        <p:nvSpPr>
          <p:cNvPr id="3" name="Content Placeholder 2"/>
          <p:cNvSpPr>
            <a:spLocks noGrp="1"/>
          </p:cNvSpPr>
          <p:nvPr>
            <p:ph idx="1"/>
          </p:nvPr>
        </p:nvSpPr>
        <p:spPr/>
        <p:txBody>
          <a:bodyPr/>
          <a:lstStyle/>
          <a:p>
            <a:r>
              <a:rPr lang="en-US" dirty="0" smtClean="0"/>
              <a:t>Graduate Students were eligible to purchase through our website </a:t>
            </a:r>
            <a:r>
              <a:rPr lang="en-US" dirty="0" smtClean="0">
                <a:hlinkClick r:id="rId2"/>
              </a:rPr>
              <a:t>www.ncsu.edu/transportation</a:t>
            </a:r>
            <a:r>
              <a:rPr lang="en-US" dirty="0" smtClean="0"/>
              <a:t> starting July 5th.</a:t>
            </a:r>
          </a:p>
          <a:p>
            <a:r>
              <a:rPr lang="en-US" dirty="0" smtClean="0"/>
              <a:t>Payment (credit card) is due at time of purchase</a:t>
            </a:r>
          </a:p>
          <a:p>
            <a:r>
              <a:rPr lang="en-US" dirty="0" smtClean="0"/>
              <a:t>Unable to provide third party billing (financial aid)</a:t>
            </a:r>
          </a:p>
          <a:p>
            <a:r>
              <a:rPr lang="en-US" dirty="0" smtClean="0"/>
              <a:t>Permits can be mailed or picked up at the discretion of individual</a:t>
            </a:r>
            <a:endParaRPr lang="en-US" dirty="0"/>
          </a:p>
        </p:txBody>
      </p:sp>
    </p:spTree>
    <p:extLst>
      <p:ext uri="{BB962C8B-B14F-4D97-AF65-F5344CB8AC3E}">
        <p14:creationId xmlns:p14="http://schemas.microsoft.com/office/powerpoint/2010/main" val="2399630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Graduate Parking Permits</a:t>
            </a:r>
            <a:endParaRPr lang="en-US" dirty="0"/>
          </a:p>
        </p:txBody>
      </p:sp>
      <p:sp>
        <p:nvSpPr>
          <p:cNvPr id="3" name="Content Placeholder 2"/>
          <p:cNvSpPr>
            <a:spLocks noGrp="1"/>
          </p:cNvSpPr>
          <p:nvPr>
            <p:ph idx="1"/>
          </p:nvPr>
        </p:nvSpPr>
        <p:spPr/>
        <p:txBody>
          <a:bodyPr/>
          <a:lstStyle/>
          <a:p>
            <a:r>
              <a:rPr lang="en-US" dirty="0" smtClean="0"/>
              <a:t>Eligible for student parking permit based on commuter or resident status.</a:t>
            </a:r>
          </a:p>
          <a:p>
            <a:r>
              <a:rPr lang="en-US" dirty="0" smtClean="0"/>
              <a:t>Their Student Status overrides any part time or temporary job they have at the University.</a:t>
            </a:r>
          </a:p>
          <a:p>
            <a:endParaRPr lang="en-US" dirty="0" smtClean="0"/>
          </a:p>
          <a:p>
            <a:endParaRPr lang="en-US" dirty="0" smtClean="0"/>
          </a:p>
        </p:txBody>
      </p:sp>
    </p:spTree>
    <p:extLst>
      <p:ext uri="{BB962C8B-B14F-4D97-AF65-F5344CB8AC3E}">
        <p14:creationId xmlns:p14="http://schemas.microsoft.com/office/powerpoint/2010/main" val="1933086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Wolfline</a:t>
            </a:r>
            <a:endParaRPr lang="en-US" dirty="0"/>
          </a:p>
        </p:txBody>
      </p:sp>
      <p:sp>
        <p:nvSpPr>
          <p:cNvPr id="3" name="Content Placeholder 2"/>
          <p:cNvSpPr>
            <a:spLocks noGrp="1"/>
          </p:cNvSpPr>
          <p:nvPr>
            <p:ph idx="1"/>
          </p:nvPr>
        </p:nvSpPr>
        <p:spPr/>
        <p:txBody>
          <a:bodyPr/>
          <a:lstStyle/>
          <a:p>
            <a:r>
              <a:rPr lang="en-US" dirty="0" smtClean="0"/>
              <a:t>All Students and Employees are eligible to ride the </a:t>
            </a:r>
            <a:r>
              <a:rPr lang="en-US" dirty="0" err="1" smtClean="0"/>
              <a:t>Wolfline</a:t>
            </a:r>
            <a:r>
              <a:rPr lang="en-US" dirty="0" smtClean="0"/>
              <a:t>.  </a:t>
            </a:r>
          </a:p>
          <a:p>
            <a:r>
              <a:rPr lang="en-US" dirty="0" smtClean="0"/>
              <a:t>Plan trips between campuses using the </a:t>
            </a:r>
            <a:r>
              <a:rPr lang="en-US" dirty="0" err="1" smtClean="0"/>
              <a:t>Wolfline</a:t>
            </a:r>
            <a:endParaRPr lang="en-US" dirty="0" smtClean="0"/>
          </a:p>
          <a:p>
            <a:r>
              <a:rPr lang="en-US" dirty="0" smtClean="0"/>
              <a:t>Carter-Finley free Park and Ride option</a:t>
            </a:r>
            <a:endParaRPr lang="en-US" dirty="0"/>
          </a:p>
        </p:txBody>
      </p:sp>
    </p:spTree>
    <p:extLst>
      <p:ext uri="{BB962C8B-B14F-4D97-AF65-F5344CB8AC3E}">
        <p14:creationId xmlns:p14="http://schemas.microsoft.com/office/powerpoint/2010/main" val="2919486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GoPass</a:t>
            </a:r>
            <a:endParaRPr lang="en-US" dirty="0"/>
          </a:p>
        </p:txBody>
      </p:sp>
      <p:sp>
        <p:nvSpPr>
          <p:cNvPr id="3" name="Content Placeholder 2"/>
          <p:cNvSpPr>
            <a:spLocks noGrp="1"/>
          </p:cNvSpPr>
          <p:nvPr>
            <p:ph idx="1"/>
          </p:nvPr>
        </p:nvSpPr>
        <p:spPr/>
        <p:txBody>
          <a:bodyPr/>
          <a:lstStyle/>
          <a:p>
            <a:r>
              <a:rPr lang="en-US" dirty="0" err="1" smtClean="0"/>
              <a:t>GoPass</a:t>
            </a:r>
            <a:r>
              <a:rPr lang="en-US" dirty="0" smtClean="0"/>
              <a:t> is a Regional Bus Pass that allows trips on </a:t>
            </a:r>
            <a:r>
              <a:rPr lang="en-US" dirty="0" err="1" smtClean="0"/>
              <a:t>GoTriangle</a:t>
            </a:r>
            <a:r>
              <a:rPr lang="en-US" dirty="0" smtClean="0"/>
              <a:t> and </a:t>
            </a:r>
            <a:r>
              <a:rPr lang="en-US" dirty="0" err="1" smtClean="0"/>
              <a:t>GoRaleigh</a:t>
            </a:r>
            <a:endParaRPr lang="en-US" dirty="0" smtClean="0"/>
          </a:p>
          <a:p>
            <a:r>
              <a:rPr lang="en-US" dirty="0" smtClean="0"/>
              <a:t>Graduate Students cost is $5 and must be purchased on line.</a:t>
            </a:r>
          </a:p>
          <a:p>
            <a:endParaRPr lang="en-US" dirty="0"/>
          </a:p>
        </p:txBody>
      </p:sp>
    </p:spTree>
    <p:extLst>
      <p:ext uri="{BB962C8B-B14F-4D97-AF65-F5344CB8AC3E}">
        <p14:creationId xmlns:p14="http://schemas.microsoft.com/office/powerpoint/2010/main" val="479331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itle 1"/>
          <p:cNvSpPr>
            <a:spLocks noGrp="1"/>
          </p:cNvSpPr>
          <p:nvPr>
            <p:ph type="ctrTitle"/>
          </p:nvPr>
        </p:nvSpPr>
        <p:spPr/>
        <p:txBody>
          <a:bodyPr/>
          <a:lstStyle/>
          <a:p>
            <a:r>
              <a:rPr lang="en-US" sz="3600" dirty="0" smtClean="0">
                <a:latin typeface="Arial Narrow" panose="020B0606020202030204" pitchFamily="34" charset="0"/>
              </a:rPr>
              <a:t>Graduate Student Support Plan (GSSP)</a:t>
            </a:r>
            <a:endParaRPr lang="en-US" sz="3600" dirty="0">
              <a:latin typeface="Arial Narrow" panose="020B0606020202030204" pitchFamily="34" charset="0"/>
            </a:endParaRPr>
          </a:p>
        </p:txBody>
      </p:sp>
      <p:sp>
        <p:nvSpPr>
          <p:cNvPr id="3" name="Subtitle 2"/>
          <p:cNvSpPr>
            <a:spLocks noGrp="1"/>
          </p:cNvSpPr>
          <p:nvPr>
            <p:ph type="subTitle" idx="1"/>
          </p:nvPr>
        </p:nvSpPr>
        <p:spPr/>
        <p:txBody>
          <a:bodyPr rtlCol="0">
            <a:normAutofit/>
          </a:bodyPr>
          <a:lstStyle/>
          <a:p>
            <a:pPr fontAlgn="auto">
              <a:spcAft>
                <a:spcPts val="0"/>
              </a:spcAft>
              <a:buFont typeface="Arial"/>
              <a:buNone/>
              <a:defRPr/>
            </a:pPr>
            <a:r>
              <a:rPr lang="en-US" dirty="0" smtClean="0">
                <a:latin typeface="Arial Narrow" panose="020B0606020202030204" pitchFamily="34" charset="0"/>
                <a:ea typeface="+mn-ea"/>
              </a:rPr>
              <a:t>Caroline Ortiz-Deaton</a:t>
            </a:r>
            <a:br>
              <a:rPr lang="en-US" dirty="0" smtClean="0">
                <a:latin typeface="Arial Narrow" panose="020B0606020202030204" pitchFamily="34" charset="0"/>
                <a:ea typeface="+mn-ea"/>
              </a:rPr>
            </a:br>
            <a:r>
              <a:rPr lang="en-US" dirty="0" smtClean="0">
                <a:latin typeface="Arial Narrow" panose="020B0606020202030204" pitchFamily="34" charset="0"/>
                <a:ea typeface="+mn-ea"/>
              </a:rPr>
              <a:t>The Graduate School</a:t>
            </a:r>
            <a:endParaRPr lang="en-US" dirty="0">
              <a:latin typeface="Arial Narrow" panose="020B0606020202030204" pitchFamily="34" charset="0"/>
              <a:ea typeface="+mn-ea"/>
            </a:endParaRPr>
          </a:p>
        </p:txBody>
      </p:sp>
    </p:spTree>
    <p:extLst>
      <p:ext uri="{BB962C8B-B14F-4D97-AF65-F5344CB8AC3E}">
        <p14:creationId xmlns:p14="http://schemas.microsoft.com/office/powerpoint/2010/main" val="35946052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Narrow" panose="020B0606020202030204" pitchFamily="34" charset="0"/>
              </a:rPr>
              <a:t>What is the GSSP?</a:t>
            </a:r>
            <a:endParaRPr lang="en-US" dirty="0">
              <a:latin typeface="Arial Narrow" panose="020B0606020202030204" pitchFamily="34" charset="0"/>
            </a:endParaRPr>
          </a:p>
        </p:txBody>
      </p:sp>
      <p:sp>
        <p:nvSpPr>
          <p:cNvPr id="3" name="Content Placeholder 2"/>
          <p:cNvSpPr>
            <a:spLocks noGrp="1"/>
          </p:cNvSpPr>
          <p:nvPr>
            <p:ph idx="1"/>
          </p:nvPr>
        </p:nvSpPr>
        <p:spPr/>
        <p:txBody>
          <a:bodyPr/>
          <a:lstStyle/>
          <a:p>
            <a:pPr marL="0" indent="0">
              <a:buNone/>
            </a:pPr>
            <a:r>
              <a:rPr lang="en-US" dirty="0" smtClean="0">
                <a:latin typeface="Arial Narrow" panose="020B0606020202030204" pitchFamily="34" charset="0"/>
              </a:rPr>
              <a:t>The Graduate Student Support Plan (GSSP) is a financial support package used to attract top students to NC State University. </a:t>
            </a:r>
          </a:p>
          <a:p>
            <a:pPr marL="0" indent="0">
              <a:buNone/>
            </a:pPr>
            <a:endParaRPr lang="en-US" dirty="0">
              <a:latin typeface="Arial Narrow" panose="020B0606020202030204" pitchFamily="34" charset="0"/>
            </a:endParaRPr>
          </a:p>
          <a:p>
            <a:pPr marL="0" indent="0">
              <a:buNone/>
            </a:pPr>
            <a:r>
              <a:rPr lang="en-US" dirty="0" smtClean="0">
                <a:latin typeface="Arial Narrow" panose="020B0606020202030204" pitchFamily="34" charset="0"/>
              </a:rPr>
              <a:t>Graduate students eligible for the Plan receive health insurance and tuition support* at no cost to them.</a:t>
            </a:r>
            <a:endParaRPr lang="en-US" dirty="0">
              <a:latin typeface="Arial Narrow" panose="020B0606020202030204" pitchFamily="34" charset="0"/>
            </a:endParaRPr>
          </a:p>
        </p:txBody>
      </p:sp>
    </p:spTree>
    <p:extLst>
      <p:ext uri="{BB962C8B-B14F-4D97-AF65-F5344CB8AC3E}">
        <p14:creationId xmlns:p14="http://schemas.microsoft.com/office/powerpoint/2010/main" val="650152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116183"/>
            <a:ext cx="9143999" cy="2377440"/>
          </a:xfrm>
        </p:spPr>
        <p:txBody>
          <a:bodyPr/>
          <a:lstStyle/>
          <a:p>
            <a:r>
              <a:rPr lang="en-US" sz="4400" b="0" dirty="0" smtClean="0"/>
              <a:t>Most </a:t>
            </a:r>
            <a:r>
              <a:rPr lang="en-US" sz="4400" b="0" dirty="0" smtClean="0"/>
              <a:t>Important </a:t>
            </a:r>
            <a:r>
              <a:rPr lang="en-US" sz="4400" b="0" dirty="0" smtClean="0"/>
              <a:t>Question…</a:t>
            </a:r>
            <a:endParaRPr lang="en-US" sz="4400" b="0" dirty="0"/>
          </a:p>
        </p:txBody>
      </p:sp>
    </p:spTree>
    <p:extLst>
      <p:ext uri="{BB962C8B-B14F-4D97-AF65-F5344CB8AC3E}">
        <p14:creationId xmlns:p14="http://schemas.microsoft.com/office/powerpoint/2010/main" val="33724199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Narrow" panose="020B0606020202030204" pitchFamily="34" charset="0"/>
              </a:rPr>
              <a:t>Size &amp; Scope</a:t>
            </a:r>
            <a:endParaRPr lang="en-US" dirty="0">
              <a:latin typeface="Arial Narrow" panose="020B0606020202030204" pitchFamily="34" charset="0"/>
            </a:endParaRPr>
          </a:p>
        </p:txBody>
      </p:sp>
      <p:sp>
        <p:nvSpPr>
          <p:cNvPr id="3" name="Content Placeholder 2"/>
          <p:cNvSpPr>
            <a:spLocks noGrp="1"/>
          </p:cNvSpPr>
          <p:nvPr>
            <p:ph idx="1"/>
          </p:nvPr>
        </p:nvSpPr>
        <p:spPr>
          <a:xfrm>
            <a:off x="457200" y="2933700"/>
            <a:ext cx="8229600" cy="3192463"/>
          </a:xfrm>
        </p:spPr>
        <p:txBody>
          <a:bodyPr/>
          <a:lstStyle/>
          <a:p>
            <a:pPr marL="0" indent="0">
              <a:buNone/>
            </a:pPr>
            <a:r>
              <a:rPr lang="en-US" b="1" dirty="0" smtClean="0">
                <a:latin typeface="Arial Narrow" panose="020B0606020202030204" pitchFamily="34" charset="0"/>
              </a:rPr>
              <a:t>Participation: </a:t>
            </a:r>
          </a:p>
          <a:p>
            <a:pPr marL="400050" lvl="1" indent="0">
              <a:buNone/>
            </a:pPr>
            <a:r>
              <a:rPr lang="en-US" dirty="0" smtClean="0">
                <a:latin typeface="Arial Narrow" panose="020B0606020202030204" pitchFamily="34" charset="0"/>
              </a:rPr>
              <a:t>Over </a:t>
            </a:r>
            <a:r>
              <a:rPr lang="en-US" b="1" dirty="0" smtClean="0">
                <a:latin typeface="Arial Narrow" panose="020B0606020202030204" pitchFamily="34" charset="0"/>
              </a:rPr>
              <a:t>3,000</a:t>
            </a:r>
            <a:r>
              <a:rPr lang="en-US" dirty="0" smtClean="0">
                <a:latin typeface="Arial Narrow" panose="020B0606020202030204" pitchFamily="34" charset="0"/>
              </a:rPr>
              <a:t> students; </a:t>
            </a:r>
            <a:r>
              <a:rPr lang="en-US" b="1" dirty="0" smtClean="0">
                <a:latin typeface="Arial Narrow" panose="020B0606020202030204" pitchFamily="34" charset="0"/>
              </a:rPr>
              <a:t>~</a:t>
            </a:r>
            <a:r>
              <a:rPr lang="en-US" dirty="0" smtClean="0">
                <a:latin typeface="Arial Narrow" panose="020B0606020202030204" pitchFamily="34" charset="0"/>
              </a:rPr>
              <a:t> </a:t>
            </a:r>
            <a:r>
              <a:rPr lang="en-US" b="1" dirty="0" smtClean="0">
                <a:latin typeface="Arial Narrow" panose="020B0606020202030204" pitchFamily="34" charset="0"/>
              </a:rPr>
              <a:t>40%</a:t>
            </a:r>
            <a:r>
              <a:rPr lang="en-US" dirty="0" smtClean="0">
                <a:latin typeface="Arial Narrow" panose="020B0606020202030204" pitchFamily="34" charset="0"/>
              </a:rPr>
              <a:t> of all on-campus graduate students</a:t>
            </a:r>
          </a:p>
          <a:p>
            <a:pPr marL="400050" lvl="1" indent="0">
              <a:buNone/>
            </a:pPr>
            <a:endParaRPr lang="en-US" dirty="0">
              <a:latin typeface="Arial Narrow" panose="020B0606020202030204" pitchFamily="34" charset="0"/>
            </a:endParaRPr>
          </a:p>
          <a:p>
            <a:pPr marL="0" indent="0">
              <a:buNone/>
            </a:pPr>
            <a:r>
              <a:rPr lang="en-US" b="1" dirty="0" smtClean="0">
                <a:latin typeface="Arial Narrow" panose="020B0606020202030204" pitchFamily="34" charset="0"/>
              </a:rPr>
              <a:t>Funding:</a:t>
            </a:r>
          </a:p>
          <a:p>
            <a:pPr marL="400050" lvl="1" indent="0">
              <a:buNone/>
            </a:pPr>
            <a:r>
              <a:rPr lang="en-US" dirty="0" smtClean="0">
                <a:latin typeface="Arial Narrow" panose="020B0606020202030204" pitchFamily="34" charset="0"/>
              </a:rPr>
              <a:t>2015-2016 | Over </a:t>
            </a:r>
            <a:r>
              <a:rPr lang="en-US" b="1" dirty="0" smtClean="0">
                <a:latin typeface="Arial Narrow" panose="020B0606020202030204" pitchFamily="34" charset="0"/>
              </a:rPr>
              <a:t>$46 million</a:t>
            </a:r>
          </a:p>
          <a:p>
            <a:pPr marL="1085850" lvl="2" indent="-285750">
              <a:buFont typeface="Arial" panose="020B0604020202020204" pitchFamily="34" charset="0"/>
              <a:buChar char="•"/>
            </a:pPr>
            <a:r>
              <a:rPr lang="en-US" dirty="0" smtClean="0">
                <a:latin typeface="Arial Narrow" panose="020B0606020202030204" pitchFamily="34" charset="0"/>
              </a:rPr>
              <a:t>$32 M – Graduate School </a:t>
            </a:r>
          </a:p>
          <a:p>
            <a:pPr marL="1085850" lvl="2" indent="-285750">
              <a:buFont typeface="Arial" panose="020B0604020202020204" pitchFamily="34" charset="0"/>
              <a:buChar char="•"/>
            </a:pPr>
            <a:r>
              <a:rPr lang="en-US" dirty="0" smtClean="0">
                <a:latin typeface="Arial Narrow" panose="020B0606020202030204" pitchFamily="34" charset="0"/>
              </a:rPr>
              <a:t>~$15 M – Other Funding Sources (including grants)</a:t>
            </a:r>
            <a:endParaRPr lang="en-US" dirty="0">
              <a:latin typeface="Arial Narrow" panose="020B0606020202030204" pitchFamily="34" charset="0"/>
            </a:endParaRPr>
          </a:p>
        </p:txBody>
      </p:sp>
    </p:spTree>
    <p:extLst>
      <p:ext uri="{BB962C8B-B14F-4D97-AF65-F5344CB8AC3E}">
        <p14:creationId xmlns:p14="http://schemas.microsoft.com/office/powerpoint/2010/main" val="9667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6263"/>
            <a:ext cx="8229600" cy="1068387"/>
          </a:xfrm>
        </p:spPr>
        <p:txBody>
          <a:bodyPr/>
          <a:lstStyle/>
          <a:p>
            <a:r>
              <a:rPr lang="en-US" dirty="0" smtClean="0">
                <a:latin typeface="Arial Narrow" panose="020B0606020202030204" pitchFamily="34" charset="0"/>
              </a:rPr>
              <a:t>Eligibility Requirements</a:t>
            </a:r>
            <a:endParaRPr lang="en-US" dirty="0">
              <a:latin typeface="Arial Narrow" panose="020B0606020202030204" pitchFamily="34" charset="0"/>
            </a:endParaRPr>
          </a:p>
        </p:txBody>
      </p:sp>
      <p:sp>
        <p:nvSpPr>
          <p:cNvPr id="3" name="Content Placeholder 2"/>
          <p:cNvSpPr>
            <a:spLocks noGrp="1"/>
          </p:cNvSpPr>
          <p:nvPr>
            <p:ph idx="1"/>
          </p:nvPr>
        </p:nvSpPr>
        <p:spPr>
          <a:xfrm>
            <a:off x="457200" y="1511300"/>
            <a:ext cx="8229600" cy="4953000"/>
          </a:xfrm>
        </p:spPr>
        <p:txBody>
          <a:bodyPr/>
          <a:lstStyle/>
          <a:p>
            <a:pPr marL="457200" indent="-457200">
              <a:buAutoNum type="arabicParenBoth"/>
            </a:pPr>
            <a:r>
              <a:rPr lang="en-US" sz="2000" b="1" dirty="0" smtClean="0">
                <a:latin typeface="Arial Narrow" panose="020B0606020202030204" pitchFamily="34" charset="0"/>
              </a:rPr>
              <a:t>Active in an on-campus master’s or PhD degree program</a:t>
            </a:r>
          </a:p>
          <a:p>
            <a:pPr marL="857250" lvl="1" indent="-457200"/>
            <a:r>
              <a:rPr lang="en-US" sz="1700" dirty="0" smtClean="0">
                <a:latin typeface="Arial Narrow" panose="020B0606020202030204" pitchFamily="34" charset="0"/>
              </a:rPr>
              <a:t>Distance Education (DE) and graduate certificate program students do not qualify for the Plan.</a:t>
            </a:r>
          </a:p>
          <a:p>
            <a:pPr marL="457200" indent="-457200">
              <a:buAutoNum type="arabicParenBoth" startAt="2"/>
            </a:pPr>
            <a:r>
              <a:rPr lang="en-US" sz="2000" b="1" dirty="0" smtClean="0">
                <a:latin typeface="Arial Narrow" panose="020B0606020202030204" pitchFamily="34" charset="0"/>
              </a:rPr>
              <a:t>Active, qualifying graduate appointment</a:t>
            </a:r>
          </a:p>
          <a:p>
            <a:pPr marL="857250" lvl="1" indent="-457200"/>
            <a:r>
              <a:rPr lang="en-US" sz="1700" dirty="0" smtClean="0">
                <a:latin typeface="Arial Narrow" panose="020B0606020202030204" pitchFamily="34" charset="0"/>
              </a:rPr>
              <a:t>Fellowship, RA, TA, RA/TA, or Extension Assistantship</a:t>
            </a:r>
          </a:p>
          <a:p>
            <a:pPr marL="857250" lvl="1" indent="-457200"/>
            <a:r>
              <a:rPr lang="en-US" sz="1700" dirty="0" smtClean="0">
                <a:latin typeface="Arial Narrow" panose="020B0606020202030204" pitchFamily="34" charset="0"/>
              </a:rPr>
              <a:t>At least, $8,000 annualized</a:t>
            </a:r>
          </a:p>
          <a:p>
            <a:pPr marL="857250" lvl="1" indent="-457200"/>
            <a:r>
              <a:rPr lang="en-US" sz="1700" dirty="0" smtClean="0">
                <a:latin typeface="Arial Narrow" panose="020B0606020202030204" pitchFamily="34" charset="0"/>
              </a:rPr>
              <a:t>Begins on or before Census Day</a:t>
            </a:r>
          </a:p>
          <a:p>
            <a:pPr marL="1257300" lvl="2" indent="-457200"/>
            <a:r>
              <a:rPr lang="en-US" sz="1700" dirty="0" smtClean="0">
                <a:latin typeface="Arial Narrow" panose="020B0606020202030204" pitchFamily="34" charset="0"/>
              </a:rPr>
              <a:t>Must extend, at least, 30 days beyond the first day of classes (to initially qualify) and through the semester’s duration to receive full benefits. </a:t>
            </a:r>
          </a:p>
          <a:p>
            <a:pPr marL="457200" indent="-457200">
              <a:buAutoNum type="arabicParenBoth" startAt="3"/>
            </a:pPr>
            <a:r>
              <a:rPr lang="en-US" sz="2000" b="1" dirty="0" smtClean="0">
                <a:latin typeface="Arial Narrow" panose="020B0606020202030204" pitchFamily="34" charset="0"/>
              </a:rPr>
              <a:t>Enrolled full-time, at all times</a:t>
            </a:r>
          </a:p>
          <a:p>
            <a:pPr marL="457200" indent="-457200">
              <a:buAutoNum type="arabicParenBoth" startAt="3"/>
            </a:pPr>
            <a:r>
              <a:rPr lang="en-US" sz="2000" b="1" dirty="0" smtClean="0">
                <a:latin typeface="Arial Narrow" panose="020B0606020202030204" pitchFamily="34" charset="0"/>
              </a:rPr>
              <a:t>Within allowed semesters for </a:t>
            </a:r>
            <a:r>
              <a:rPr lang="en-US" sz="2000" b="1" i="1" dirty="0" smtClean="0">
                <a:latin typeface="Arial Narrow" panose="020B0606020202030204" pitchFamily="34" charset="0"/>
              </a:rPr>
              <a:t>tuition support </a:t>
            </a:r>
            <a:r>
              <a:rPr lang="en-US" sz="2000" dirty="0" smtClean="0">
                <a:latin typeface="Arial Narrow" panose="020B0606020202030204" pitchFamily="34" charset="0"/>
              </a:rPr>
              <a:t>(fall &amp; spring only)</a:t>
            </a:r>
          </a:p>
          <a:p>
            <a:pPr marL="857250" lvl="1" indent="-457200"/>
            <a:r>
              <a:rPr lang="en-US" sz="1700" dirty="0" smtClean="0">
                <a:latin typeface="Arial Narrow" panose="020B0606020202030204" pitchFamily="34" charset="0"/>
              </a:rPr>
              <a:t>Master’s – 4 semesters</a:t>
            </a:r>
          </a:p>
          <a:p>
            <a:pPr marL="857250" lvl="1" indent="-457200"/>
            <a:r>
              <a:rPr lang="en-US" sz="1700" dirty="0" smtClean="0">
                <a:latin typeface="Arial Narrow" panose="020B0606020202030204" pitchFamily="34" charset="0"/>
              </a:rPr>
              <a:t>PhD with a previous master’s – 8 semesters</a:t>
            </a:r>
          </a:p>
          <a:p>
            <a:pPr marL="857250" lvl="1" indent="-457200"/>
            <a:r>
              <a:rPr lang="en-US" sz="1700" dirty="0" smtClean="0">
                <a:latin typeface="Arial Narrow" panose="020B0606020202030204" pitchFamily="34" charset="0"/>
              </a:rPr>
              <a:t>PhD without a previous master’s – 10 semesters</a:t>
            </a:r>
          </a:p>
          <a:p>
            <a:pPr marL="0" indent="0">
              <a:buNone/>
            </a:pPr>
            <a:endParaRPr lang="en-US" sz="400" dirty="0">
              <a:latin typeface="Arial Narrow" panose="020B0606020202030204" pitchFamily="34" charset="0"/>
            </a:endParaRPr>
          </a:p>
          <a:p>
            <a:pPr marL="0" indent="0">
              <a:buNone/>
            </a:pPr>
            <a:r>
              <a:rPr lang="en-US" sz="1800" dirty="0" smtClean="0">
                <a:latin typeface="Arial Narrow" panose="020B0606020202030204" pitchFamily="34" charset="0"/>
              </a:rPr>
              <a:t>*See </a:t>
            </a:r>
            <a:r>
              <a:rPr lang="en-US" sz="1800" dirty="0" smtClean="0">
                <a:latin typeface="Arial Narrow" panose="020B0606020202030204" pitchFamily="34" charset="0"/>
                <a:hlinkClick r:id="rId2"/>
              </a:rPr>
              <a:t>GSSP Eligibility Summary</a:t>
            </a:r>
            <a:r>
              <a:rPr lang="en-US" sz="1800" dirty="0" smtClean="0">
                <a:latin typeface="Arial Narrow" panose="020B0606020202030204" pitchFamily="34" charset="0"/>
              </a:rPr>
              <a:t> or </a:t>
            </a:r>
            <a:r>
              <a:rPr lang="en-US" sz="1800" dirty="0" smtClean="0">
                <a:latin typeface="Arial Narrow" panose="020B0606020202030204" pitchFamily="34" charset="0"/>
                <a:hlinkClick r:id="rId3"/>
              </a:rPr>
              <a:t>GSSP Handbook</a:t>
            </a:r>
            <a:r>
              <a:rPr lang="en-US" sz="1800" dirty="0" smtClean="0">
                <a:latin typeface="Arial Narrow" panose="020B0606020202030204" pitchFamily="34" charset="0"/>
              </a:rPr>
              <a:t> for complete details.</a:t>
            </a:r>
          </a:p>
        </p:txBody>
      </p:sp>
    </p:spTree>
    <p:extLst>
      <p:ext uri="{BB962C8B-B14F-4D97-AF65-F5344CB8AC3E}">
        <p14:creationId xmlns:p14="http://schemas.microsoft.com/office/powerpoint/2010/main" val="108666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Narrow" panose="020B0606020202030204" pitchFamily="34" charset="0"/>
              </a:rPr>
              <a:t>Receiving Benefits</a:t>
            </a:r>
            <a:endParaRPr lang="en-US" dirty="0">
              <a:latin typeface="Arial Narrow" panose="020B0606020202030204" pitchFamily="34" charset="0"/>
            </a:endParaRPr>
          </a:p>
        </p:txBody>
      </p:sp>
      <p:sp>
        <p:nvSpPr>
          <p:cNvPr id="3" name="Content Placeholder 2"/>
          <p:cNvSpPr>
            <a:spLocks noGrp="1"/>
          </p:cNvSpPr>
          <p:nvPr>
            <p:ph idx="1"/>
          </p:nvPr>
        </p:nvSpPr>
        <p:spPr>
          <a:xfrm>
            <a:off x="457200" y="2492375"/>
            <a:ext cx="8229600" cy="3933825"/>
          </a:xfrm>
        </p:spPr>
        <p:txBody>
          <a:bodyPr/>
          <a:lstStyle/>
          <a:p>
            <a:pPr marL="0" indent="0">
              <a:buNone/>
            </a:pPr>
            <a:r>
              <a:rPr lang="en-US" sz="2000" dirty="0" smtClean="0">
                <a:latin typeface="Arial Narrow" panose="020B0606020202030204" pitchFamily="34" charset="0"/>
              </a:rPr>
              <a:t>Once a student actively meets all eligibility requirements, the Graduate Support System </a:t>
            </a:r>
            <a:r>
              <a:rPr lang="en-US" sz="2000" i="1" dirty="0" smtClean="0">
                <a:latin typeface="Arial Narrow" panose="020B0606020202030204" pitchFamily="34" charset="0"/>
              </a:rPr>
              <a:t>automatically</a:t>
            </a:r>
            <a:r>
              <a:rPr lang="en-US" sz="2000" dirty="0" smtClean="0">
                <a:latin typeface="Arial Narrow" panose="020B0606020202030204" pitchFamily="34" charset="0"/>
              </a:rPr>
              <a:t>: </a:t>
            </a:r>
          </a:p>
          <a:p>
            <a:pPr marL="857250" lvl="1" indent="-457200">
              <a:buAutoNum type="arabicParenBoth"/>
            </a:pPr>
            <a:r>
              <a:rPr lang="en-US" sz="2000" dirty="0" smtClean="0">
                <a:latin typeface="Arial Narrow" panose="020B0606020202030204" pitchFamily="34" charset="0"/>
              </a:rPr>
              <a:t>Creates a tuition award,</a:t>
            </a:r>
          </a:p>
          <a:p>
            <a:pPr marL="857250" lvl="1" indent="-457200">
              <a:buAutoNum type="arabicParenBoth"/>
            </a:pPr>
            <a:r>
              <a:rPr lang="en-US" sz="2000" dirty="0" smtClean="0">
                <a:latin typeface="Arial Narrow" panose="020B0606020202030204" pitchFamily="34" charset="0"/>
              </a:rPr>
              <a:t>Adds the student to the NCSU RA-TA Health Insurance Plan, and </a:t>
            </a:r>
          </a:p>
          <a:p>
            <a:pPr marL="857250" lvl="1" indent="-457200">
              <a:buAutoNum type="arabicParenBoth"/>
            </a:pPr>
            <a:r>
              <a:rPr lang="en-US" sz="2000" dirty="0" smtClean="0">
                <a:latin typeface="Arial Narrow" panose="020B0606020202030204" pitchFamily="34" charset="0"/>
              </a:rPr>
              <a:t>Applies benefits to the student’s billing account</a:t>
            </a:r>
          </a:p>
          <a:p>
            <a:pPr marL="457200" indent="-457200">
              <a:buAutoNum type="arabicParenBoth"/>
            </a:pPr>
            <a:endParaRPr lang="en-US" sz="2000" dirty="0">
              <a:latin typeface="Arial Narrow" panose="020B0606020202030204" pitchFamily="34" charset="0"/>
            </a:endParaRPr>
          </a:p>
          <a:p>
            <a:pPr marL="0" indent="0">
              <a:buNone/>
            </a:pPr>
            <a:r>
              <a:rPr lang="en-US" sz="2000" dirty="0" smtClean="0">
                <a:latin typeface="Arial Narrow" panose="020B0606020202030204" pitchFamily="34" charset="0"/>
              </a:rPr>
              <a:t>BUT, timely action on the part of the student and appointment sponsoring program is important. </a:t>
            </a:r>
          </a:p>
          <a:p>
            <a:pPr marL="0" indent="0">
              <a:buNone/>
            </a:pPr>
            <a:endParaRPr lang="en-US" sz="800" dirty="0" smtClean="0">
              <a:latin typeface="Arial Narrow" panose="020B0606020202030204" pitchFamily="34" charset="0"/>
            </a:endParaRPr>
          </a:p>
          <a:p>
            <a:pPr marL="0" indent="0">
              <a:buNone/>
            </a:pPr>
            <a:r>
              <a:rPr lang="en-US" sz="2000" dirty="0" smtClean="0">
                <a:latin typeface="Arial Narrow" panose="020B0606020202030204" pitchFamily="34" charset="0"/>
              </a:rPr>
              <a:t>If a student fails to meet all GSSP eligibility requirements at all times, they may lose all or a portion of their benefits. </a:t>
            </a:r>
            <a:endParaRPr lang="en-US" sz="2000" dirty="0">
              <a:latin typeface="Arial Narrow" panose="020B0606020202030204" pitchFamily="34" charset="0"/>
            </a:endParaRPr>
          </a:p>
        </p:txBody>
      </p:sp>
    </p:spTree>
    <p:extLst>
      <p:ext uri="{BB962C8B-B14F-4D97-AF65-F5344CB8AC3E}">
        <p14:creationId xmlns:p14="http://schemas.microsoft.com/office/powerpoint/2010/main" val="17928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Narrow" panose="020B0606020202030204" pitchFamily="34" charset="0"/>
              </a:rPr>
              <a:t>Deadlines</a:t>
            </a:r>
            <a:endParaRPr lang="en-US" dirty="0">
              <a:latin typeface="Arial Narrow" panose="020B0606020202030204" pitchFamily="34" charset="0"/>
            </a:endParaRPr>
          </a:p>
        </p:txBody>
      </p:sp>
      <p:sp>
        <p:nvSpPr>
          <p:cNvPr id="3" name="Content Placeholder 2"/>
          <p:cNvSpPr>
            <a:spLocks noGrp="1"/>
          </p:cNvSpPr>
          <p:nvPr>
            <p:ph idx="1"/>
          </p:nvPr>
        </p:nvSpPr>
        <p:spPr>
          <a:xfrm>
            <a:off x="457200" y="2082800"/>
            <a:ext cx="8229600" cy="4229100"/>
          </a:xfrm>
        </p:spPr>
        <p:txBody>
          <a:bodyPr/>
          <a:lstStyle/>
          <a:p>
            <a:pPr marL="0" indent="0">
              <a:buNone/>
            </a:pPr>
            <a:r>
              <a:rPr lang="en-US" sz="2000" b="1" dirty="0" smtClean="0">
                <a:latin typeface="Arial Narrow" panose="020B0606020202030204" pitchFamily="34" charset="0"/>
              </a:rPr>
              <a:t>Tuition (University Cashier’s Office)</a:t>
            </a:r>
          </a:p>
          <a:p>
            <a:pPr marL="400050" lvl="1" indent="0">
              <a:buNone/>
            </a:pPr>
            <a:r>
              <a:rPr lang="en-US" sz="2000" dirty="0" smtClean="0">
                <a:latin typeface="Arial Narrow" panose="020B0606020202030204" pitchFamily="34" charset="0"/>
              </a:rPr>
              <a:t>Fall: July 1</a:t>
            </a:r>
            <a:r>
              <a:rPr lang="en-US" sz="2000" baseline="30000" dirty="0" smtClean="0">
                <a:latin typeface="Arial Narrow" panose="020B0606020202030204" pitchFamily="34" charset="0"/>
              </a:rPr>
              <a:t>st</a:t>
            </a:r>
            <a:endParaRPr lang="en-US" sz="2000" dirty="0" smtClean="0">
              <a:latin typeface="Arial Narrow" panose="020B0606020202030204" pitchFamily="34" charset="0"/>
            </a:endParaRPr>
          </a:p>
          <a:p>
            <a:pPr marL="400050" lvl="1" indent="0">
              <a:buNone/>
            </a:pPr>
            <a:r>
              <a:rPr lang="en-US" sz="2000" dirty="0" smtClean="0">
                <a:latin typeface="Arial Narrow" panose="020B0606020202030204" pitchFamily="34" charset="0"/>
              </a:rPr>
              <a:t>Spring: December 1</a:t>
            </a:r>
            <a:r>
              <a:rPr lang="en-US" sz="2000" baseline="30000" dirty="0" smtClean="0">
                <a:latin typeface="Arial Narrow" panose="020B0606020202030204" pitchFamily="34" charset="0"/>
              </a:rPr>
              <a:t>st</a:t>
            </a:r>
            <a:endParaRPr lang="en-US" sz="2000" dirty="0" smtClean="0">
              <a:latin typeface="Arial Narrow" panose="020B0606020202030204" pitchFamily="34" charset="0"/>
            </a:endParaRPr>
          </a:p>
          <a:p>
            <a:pPr marL="0" indent="0">
              <a:buNone/>
            </a:pPr>
            <a:endParaRPr lang="en-US" sz="800" dirty="0">
              <a:latin typeface="Arial Narrow" panose="020B0606020202030204" pitchFamily="34" charset="0"/>
            </a:endParaRPr>
          </a:p>
          <a:p>
            <a:pPr marL="0" indent="0">
              <a:buNone/>
            </a:pPr>
            <a:r>
              <a:rPr lang="en-US" sz="2000" b="1" dirty="0" smtClean="0">
                <a:latin typeface="Arial Narrow" panose="020B0606020202030204" pitchFamily="34" charset="0"/>
              </a:rPr>
              <a:t>Health Insurance (Graduate School – RA-TA Plan)</a:t>
            </a:r>
          </a:p>
          <a:p>
            <a:pPr marL="400050" lvl="1" indent="0">
              <a:buNone/>
            </a:pPr>
            <a:r>
              <a:rPr lang="en-US" sz="2000" dirty="0" smtClean="0">
                <a:latin typeface="Arial Narrow" panose="020B0606020202030204" pitchFamily="34" charset="0"/>
              </a:rPr>
              <a:t>Fall: July 15</a:t>
            </a:r>
            <a:r>
              <a:rPr lang="en-US" sz="2000" baseline="30000" dirty="0" smtClean="0">
                <a:latin typeface="Arial Narrow" panose="020B0606020202030204" pitchFamily="34" charset="0"/>
              </a:rPr>
              <a:t>th</a:t>
            </a:r>
            <a:endParaRPr lang="en-US" sz="2000" dirty="0" smtClean="0">
              <a:latin typeface="Arial Narrow" panose="020B0606020202030204" pitchFamily="34" charset="0"/>
            </a:endParaRPr>
          </a:p>
          <a:p>
            <a:pPr marL="400050" lvl="1" indent="0">
              <a:buNone/>
            </a:pPr>
            <a:r>
              <a:rPr lang="en-US" sz="2000" dirty="0" smtClean="0">
                <a:latin typeface="Arial Narrow" panose="020B0606020202030204" pitchFamily="34" charset="0"/>
              </a:rPr>
              <a:t>Spring: December 15</a:t>
            </a:r>
            <a:r>
              <a:rPr lang="en-US" sz="2000" baseline="30000" dirty="0" smtClean="0">
                <a:latin typeface="Arial Narrow" panose="020B0606020202030204" pitchFamily="34" charset="0"/>
              </a:rPr>
              <a:t>th</a:t>
            </a:r>
            <a:endParaRPr lang="en-US" sz="2000" dirty="0" smtClean="0">
              <a:latin typeface="Arial Narrow" panose="020B0606020202030204" pitchFamily="34" charset="0"/>
            </a:endParaRPr>
          </a:p>
          <a:p>
            <a:pPr marL="0" indent="0">
              <a:buNone/>
            </a:pPr>
            <a:endParaRPr lang="en-US" sz="2000" baseline="30000" dirty="0" smtClean="0">
              <a:latin typeface="Arial Narrow" panose="020B0606020202030204" pitchFamily="34" charset="0"/>
            </a:endParaRPr>
          </a:p>
          <a:p>
            <a:pPr marL="0" indent="0">
              <a:buNone/>
            </a:pPr>
            <a:r>
              <a:rPr lang="en-US" sz="2000" dirty="0" smtClean="0">
                <a:latin typeface="Arial Narrow" panose="020B0606020202030204" pitchFamily="34" charset="0"/>
              </a:rPr>
              <a:t>If all eligibility requirements are not established by these deadlines, the student will experience delays in receiving benefits. </a:t>
            </a:r>
          </a:p>
          <a:p>
            <a:pPr marL="0" indent="0">
              <a:buNone/>
            </a:pPr>
            <a:endParaRPr lang="en-US" sz="800" dirty="0" smtClean="0">
              <a:latin typeface="Arial Narrow" panose="020B0606020202030204" pitchFamily="34" charset="0"/>
            </a:endParaRPr>
          </a:p>
          <a:p>
            <a:pPr marL="0" indent="0">
              <a:buNone/>
            </a:pPr>
            <a:r>
              <a:rPr lang="en-US" sz="2000" dirty="0" smtClean="0">
                <a:latin typeface="Arial Narrow" panose="020B0606020202030204" pitchFamily="34" charset="0"/>
              </a:rPr>
              <a:t>Visit the “</a:t>
            </a:r>
            <a:r>
              <a:rPr lang="en-US" sz="2000" dirty="0" smtClean="0">
                <a:latin typeface="Arial Narrow" panose="020B0606020202030204" pitchFamily="34" charset="0"/>
                <a:hlinkClick r:id="rId2"/>
              </a:rPr>
              <a:t>Student Funding</a:t>
            </a:r>
            <a:r>
              <a:rPr lang="en-US" sz="2000" dirty="0" smtClean="0">
                <a:latin typeface="Arial Narrow" panose="020B0606020202030204" pitchFamily="34" charset="0"/>
              </a:rPr>
              <a:t>” page on the Graduate School website to add all GSSP deadlines (as well as, Assistantship &amp; Fellowship deadline) to your Google Calendar. </a:t>
            </a:r>
          </a:p>
        </p:txBody>
      </p:sp>
    </p:spTree>
    <p:extLst>
      <p:ext uri="{BB962C8B-B14F-4D97-AF65-F5344CB8AC3E}">
        <p14:creationId xmlns:p14="http://schemas.microsoft.com/office/powerpoint/2010/main" val="3646850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Narrow" panose="020B0606020202030204" pitchFamily="34" charset="0"/>
              </a:rPr>
              <a:t>Funding the GSSP</a:t>
            </a:r>
            <a:endParaRPr lang="en-US" dirty="0">
              <a:latin typeface="Arial Narrow" panose="020B0606020202030204" pitchFamily="34" charset="0"/>
            </a:endParaRPr>
          </a:p>
        </p:txBody>
      </p:sp>
      <p:sp>
        <p:nvSpPr>
          <p:cNvPr id="3" name="Content Placeholder 2"/>
          <p:cNvSpPr>
            <a:spLocks noGrp="1"/>
          </p:cNvSpPr>
          <p:nvPr>
            <p:ph idx="1"/>
          </p:nvPr>
        </p:nvSpPr>
        <p:spPr>
          <a:xfrm>
            <a:off x="457200" y="3022599"/>
            <a:ext cx="8229600" cy="3387725"/>
          </a:xfrm>
        </p:spPr>
        <p:txBody>
          <a:bodyPr/>
          <a:lstStyle/>
          <a:p>
            <a:pPr marL="0" indent="0">
              <a:buNone/>
            </a:pPr>
            <a:r>
              <a:rPr lang="en-US" dirty="0" smtClean="0">
                <a:latin typeface="Arial Narrow" panose="020B0606020202030204" pitchFamily="34" charset="0"/>
              </a:rPr>
              <a:t>The source of the student’s stipend determines “who pays” for GSSP benefits. </a:t>
            </a:r>
          </a:p>
          <a:p>
            <a:pPr marL="0" indent="0">
              <a:buNone/>
            </a:pPr>
            <a:endParaRPr lang="en-US" dirty="0" smtClean="0">
              <a:latin typeface="Arial Narrow" panose="020B0606020202030204" pitchFamily="34" charset="0"/>
            </a:endParaRPr>
          </a:p>
          <a:p>
            <a:pPr marL="0" indent="0">
              <a:buNone/>
            </a:pPr>
            <a:r>
              <a:rPr lang="en-US" dirty="0" smtClean="0">
                <a:latin typeface="Arial Narrow" panose="020B0606020202030204" pitchFamily="34" charset="0"/>
                <a:hlinkClick r:id="rId2"/>
              </a:rPr>
              <a:t>GSSP Funding Chart</a:t>
            </a:r>
            <a:r>
              <a:rPr lang="en-US" dirty="0" smtClean="0">
                <a:latin typeface="Arial Narrow" panose="020B0606020202030204" pitchFamily="34" charset="0"/>
              </a:rPr>
              <a:t> </a:t>
            </a:r>
            <a:r>
              <a:rPr lang="en-US" sz="1800" dirty="0" smtClean="0">
                <a:latin typeface="Arial Narrow" panose="020B0606020202030204" pitchFamily="34" charset="0"/>
              </a:rPr>
              <a:t>(within allowed semesters)</a:t>
            </a:r>
          </a:p>
          <a:p>
            <a:pPr marL="0" indent="0">
              <a:buNone/>
            </a:pPr>
            <a:endParaRPr lang="en-US" dirty="0">
              <a:latin typeface="Arial Narrow" panose="020B0606020202030204" pitchFamily="34" charset="0"/>
            </a:endParaRPr>
          </a:p>
        </p:txBody>
      </p:sp>
    </p:spTree>
    <p:extLst>
      <p:ext uri="{BB962C8B-B14F-4D97-AF65-F5344CB8AC3E}">
        <p14:creationId xmlns:p14="http://schemas.microsoft.com/office/powerpoint/2010/main" val="14795298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Narrow" panose="020B0606020202030204" pitchFamily="34" charset="0"/>
              </a:rPr>
              <a:t>Graduate Support System</a:t>
            </a:r>
            <a:br>
              <a:rPr lang="en-US" dirty="0" smtClean="0">
                <a:latin typeface="Arial Narrow" panose="020B0606020202030204" pitchFamily="34" charset="0"/>
              </a:rPr>
            </a:br>
            <a:r>
              <a:rPr lang="en-US" dirty="0" smtClean="0">
                <a:latin typeface="Arial Narrow" panose="020B0606020202030204" pitchFamily="34" charset="0"/>
              </a:rPr>
              <a:t>(</a:t>
            </a:r>
            <a:r>
              <a:rPr lang="en-US" dirty="0" err="1" smtClean="0">
                <a:latin typeface="Arial Narrow" panose="020B0606020202030204" pitchFamily="34" charset="0"/>
              </a:rPr>
              <a:t>MyPack</a:t>
            </a:r>
            <a:r>
              <a:rPr lang="en-US" dirty="0" smtClean="0">
                <a:latin typeface="Arial Narrow" panose="020B0606020202030204" pitchFamily="34" charset="0"/>
              </a:rPr>
              <a:t> Portal)</a:t>
            </a:r>
            <a:endParaRPr lang="en-US" dirty="0">
              <a:latin typeface="Arial Narrow" panose="020B0606020202030204" pitchFamily="34" charset="0"/>
            </a:endParaRPr>
          </a:p>
        </p:txBody>
      </p:sp>
      <p:sp>
        <p:nvSpPr>
          <p:cNvPr id="3" name="Content Placeholder 2"/>
          <p:cNvSpPr>
            <a:spLocks noGrp="1"/>
          </p:cNvSpPr>
          <p:nvPr>
            <p:ph idx="1"/>
          </p:nvPr>
        </p:nvSpPr>
        <p:spPr/>
        <p:txBody>
          <a:bodyPr/>
          <a:lstStyle/>
          <a:p>
            <a:pPr marL="0" indent="0">
              <a:buNone/>
            </a:pPr>
            <a:r>
              <a:rPr lang="en-US" dirty="0" smtClean="0">
                <a:latin typeface="Arial Narrow" panose="020B0606020202030204" pitchFamily="34" charset="0"/>
              </a:rPr>
              <a:t>The Graduate Support System in </a:t>
            </a:r>
            <a:r>
              <a:rPr lang="en-US" dirty="0" err="1" smtClean="0">
                <a:latin typeface="Arial Narrow" panose="020B0606020202030204" pitchFamily="34" charset="0"/>
                <a:hlinkClick r:id="rId2"/>
              </a:rPr>
              <a:t>MyPack</a:t>
            </a:r>
            <a:r>
              <a:rPr lang="en-US" dirty="0" smtClean="0">
                <a:latin typeface="Arial Narrow" panose="020B0606020202030204" pitchFamily="34" charset="0"/>
                <a:hlinkClick r:id="rId2"/>
              </a:rPr>
              <a:t> Portal</a:t>
            </a:r>
            <a:r>
              <a:rPr lang="en-US" dirty="0" smtClean="0">
                <a:latin typeface="Arial Narrow" panose="020B0606020202030204" pitchFamily="34" charset="0"/>
              </a:rPr>
              <a:t> manages all eligibility, funding, and billing for the Graduate Student Support Plan. </a:t>
            </a:r>
          </a:p>
          <a:p>
            <a:pPr marL="0" indent="0">
              <a:buNone/>
            </a:pPr>
            <a:endParaRPr lang="en-US" dirty="0">
              <a:latin typeface="Arial Narrow" panose="020B0606020202030204" pitchFamily="34" charset="0"/>
            </a:endParaRPr>
          </a:p>
          <a:p>
            <a:pPr marL="0" indent="0">
              <a:buNone/>
            </a:pPr>
            <a:r>
              <a:rPr lang="en-US" dirty="0" smtClean="0">
                <a:latin typeface="Arial Narrow" panose="020B0606020202030204" pitchFamily="34" charset="0"/>
              </a:rPr>
              <a:t>There is view only access available to non-student services personnel at your SAR administrator’s request. </a:t>
            </a:r>
            <a:endParaRPr lang="en-US" dirty="0">
              <a:latin typeface="Arial Narrow" panose="020B0606020202030204" pitchFamily="34" charset="0"/>
            </a:endParaRPr>
          </a:p>
        </p:txBody>
      </p:sp>
    </p:spTree>
    <p:extLst>
      <p:ext uri="{BB962C8B-B14F-4D97-AF65-F5344CB8AC3E}">
        <p14:creationId xmlns:p14="http://schemas.microsoft.com/office/powerpoint/2010/main" val="21947648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0113"/>
            <a:ext cx="8229600" cy="5424487"/>
          </a:xfrm>
        </p:spPr>
        <p:txBody>
          <a:bodyPr/>
          <a:lstStyle/>
          <a:p>
            <a:r>
              <a:rPr lang="en-US" dirty="0" smtClean="0">
                <a:latin typeface="Arial Narrow" panose="020B0606020202030204" pitchFamily="34" charset="0"/>
              </a:rPr>
              <a:t>GSSP For Students:</a:t>
            </a:r>
            <a:br>
              <a:rPr lang="en-US" dirty="0" smtClean="0">
                <a:latin typeface="Arial Narrow" panose="020B0606020202030204" pitchFamily="34" charset="0"/>
              </a:rPr>
            </a:br>
            <a:r>
              <a:rPr lang="en-US" dirty="0" smtClean="0">
                <a:latin typeface="Arial Narrow" panose="020B0606020202030204" pitchFamily="34" charset="0"/>
                <a:hlinkClick r:id="rId2"/>
              </a:rPr>
              <a:t>go.ncsu.edu/</a:t>
            </a:r>
            <a:r>
              <a:rPr lang="en-US" dirty="0" err="1" smtClean="0">
                <a:latin typeface="Arial Narrow" panose="020B0606020202030204" pitchFamily="34" charset="0"/>
                <a:hlinkClick r:id="rId2"/>
              </a:rPr>
              <a:t>gssp</a:t>
            </a:r>
            <a:r>
              <a:rPr lang="en-US" dirty="0" smtClean="0">
                <a:latin typeface="Arial Narrow" panose="020B0606020202030204" pitchFamily="34" charset="0"/>
              </a:rPr>
              <a:t/>
            </a:r>
            <a:br>
              <a:rPr lang="en-US" dirty="0" smtClean="0">
                <a:latin typeface="Arial Narrow" panose="020B0606020202030204" pitchFamily="34" charset="0"/>
              </a:rPr>
            </a:br>
            <a:r>
              <a:rPr lang="en-US" dirty="0">
                <a:latin typeface="Arial Narrow" panose="020B0606020202030204" pitchFamily="34" charset="0"/>
              </a:rPr>
              <a:t/>
            </a:r>
            <a:br>
              <a:rPr lang="en-US" dirty="0">
                <a:latin typeface="Arial Narrow" panose="020B0606020202030204" pitchFamily="34" charset="0"/>
              </a:rPr>
            </a:br>
            <a:r>
              <a:rPr lang="en-US" dirty="0" smtClean="0">
                <a:latin typeface="Arial Narrow" panose="020B0606020202030204" pitchFamily="34" charset="0"/>
              </a:rPr>
              <a:t>GSSP For Administrators:</a:t>
            </a:r>
            <a:br>
              <a:rPr lang="en-US" dirty="0" smtClean="0">
                <a:latin typeface="Arial Narrow" panose="020B0606020202030204" pitchFamily="34" charset="0"/>
              </a:rPr>
            </a:br>
            <a:r>
              <a:rPr lang="en-US" dirty="0" smtClean="0">
                <a:latin typeface="Arial Narrow" panose="020B0606020202030204" pitchFamily="34" charset="0"/>
                <a:hlinkClick r:id="rId3"/>
              </a:rPr>
              <a:t>go.ncsu.edu/</a:t>
            </a:r>
            <a:r>
              <a:rPr lang="en-US" dirty="0" err="1" smtClean="0">
                <a:latin typeface="Arial Narrow" panose="020B0606020202030204" pitchFamily="34" charset="0"/>
                <a:hlinkClick r:id="rId3"/>
              </a:rPr>
              <a:t>gssp</a:t>
            </a:r>
            <a:r>
              <a:rPr lang="en-US" dirty="0" smtClean="0">
                <a:latin typeface="Arial Narrow" panose="020B0606020202030204" pitchFamily="34" charset="0"/>
                <a:hlinkClick r:id="rId3"/>
              </a:rPr>
              <a:t>-admin</a:t>
            </a:r>
            <a:r>
              <a:rPr lang="en-US" dirty="0" smtClean="0">
                <a:latin typeface="Arial Narrow" panose="020B0606020202030204" pitchFamily="34" charset="0"/>
              </a:rPr>
              <a:t/>
            </a:r>
            <a:br>
              <a:rPr lang="en-US" dirty="0" smtClean="0">
                <a:latin typeface="Arial Narrow" panose="020B0606020202030204" pitchFamily="34" charset="0"/>
              </a:rPr>
            </a:br>
            <a:endParaRPr lang="en-US" dirty="0">
              <a:latin typeface="Arial Narrow" panose="020B0606020202030204" pitchFamily="34" charset="0"/>
            </a:endParaRPr>
          </a:p>
        </p:txBody>
      </p:sp>
    </p:spTree>
    <p:extLst>
      <p:ext uri="{BB962C8B-B14F-4D97-AF65-F5344CB8AC3E}">
        <p14:creationId xmlns:p14="http://schemas.microsoft.com/office/powerpoint/2010/main" val="31762251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itle 1"/>
          <p:cNvSpPr>
            <a:spLocks noGrp="1"/>
          </p:cNvSpPr>
          <p:nvPr>
            <p:ph type="ctrTitle"/>
          </p:nvPr>
        </p:nvSpPr>
        <p:spPr/>
        <p:txBody>
          <a:bodyPr/>
          <a:lstStyle/>
          <a:p>
            <a:r>
              <a:rPr lang="en-US" dirty="0" smtClean="0">
                <a:latin typeface="Arial" charset="0"/>
              </a:rPr>
              <a:t>Graduate Appointments</a:t>
            </a:r>
            <a:endParaRPr lang="en-US" dirty="0">
              <a:latin typeface="Arial" charset="0"/>
            </a:endParaRPr>
          </a:p>
        </p:txBody>
      </p:sp>
      <p:sp>
        <p:nvSpPr>
          <p:cNvPr id="3" name="Subtitle 2"/>
          <p:cNvSpPr>
            <a:spLocks noGrp="1"/>
          </p:cNvSpPr>
          <p:nvPr>
            <p:ph type="subTitle" idx="1"/>
          </p:nvPr>
        </p:nvSpPr>
        <p:spPr/>
        <p:txBody>
          <a:bodyPr rtlCol="0">
            <a:normAutofit/>
          </a:bodyPr>
          <a:lstStyle/>
          <a:p>
            <a:pPr fontAlgn="auto">
              <a:spcAft>
                <a:spcPts val="0"/>
              </a:spcAft>
              <a:defRPr/>
            </a:pPr>
            <a:r>
              <a:rPr lang="en-US" dirty="0" smtClean="0">
                <a:latin typeface="Arial" charset="0"/>
              </a:rPr>
              <a:t>Siarra Dickey</a:t>
            </a:r>
            <a:endParaRPr lang="en-US" dirty="0">
              <a:ea typeface="+mn-ea"/>
            </a:endParaRPr>
          </a:p>
        </p:txBody>
      </p:sp>
    </p:spTree>
    <p:extLst>
      <p:ext uri="{BB962C8B-B14F-4D97-AF65-F5344CB8AC3E}">
        <p14:creationId xmlns:p14="http://schemas.microsoft.com/office/powerpoint/2010/main" val="9197534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Calendar/Deadline </a:t>
            </a:r>
            <a:r>
              <a:rPr lang="en-US" dirty="0"/>
              <a:t>Reminders</a:t>
            </a:r>
          </a:p>
        </p:txBody>
      </p:sp>
      <p:sp>
        <p:nvSpPr>
          <p:cNvPr id="3" name="Content Placeholder 2"/>
          <p:cNvSpPr>
            <a:spLocks noGrp="1"/>
          </p:cNvSpPr>
          <p:nvPr>
            <p:ph sz="half" idx="1"/>
          </p:nvPr>
        </p:nvSpPr>
        <p:spPr>
          <a:xfrm>
            <a:off x="438412" y="2329840"/>
            <a:ext cx="3873202" cy="4246323"/>
          </a:xfrm>
        </p:spPr>
        <p:txBody>
          <a:bodyPr>
            <a:normAutofit fontScale="92500" lnSpcReduction="20000"/>
          </a:bodyPr>
          <a:lstStyle/>
          <a:p>
            <a:r>
              <a:rPr lang="en-US" sz="2000" dirty="0"/>
              <a:t>All appointments should be entered </a:t>
            </a:r>
            <a:r>
              <a:rPr lang="en-US" sz="2000" b="1" dirty="0"/>
              <a:t>prior to the </a:t>
            </a:r>
            <a:r>
              <a:rPr lang="en-US" sz="2000" b="1" dirty="0" smtClean="0"/>
              <a:t>start date.</a:t>
            </a:r>
          </a:p>
          <a:p>
            <a:r>
              <a:rPr lang="en-US" sz="2000" dirty="0" err="1" smtClean="0"/>
              <a:t>NextGen</a:t>
            </a:r>
            <a:r>
              <a:rPr lang="en-US" sz="2000" dirty="0" smtClean="0"/>
              <a:t> allows actions to be entered 60 </a:t>
            </a:r>
            <a:r>
              <a:rPr lang="en-US" sz="2000" dirty="0"/>
              <a:t>days </a:t>
            </a:r>
            <a:r>
              <a:rPr lang="en-US" sz="2000" dirty="0" smtClean="0"/>
              <a:t>prior to the start of the appointment. </a:t>
            </a:r>
          </a:p>
          <a:p>
            <a:r>
              <a:rPr lang="en-US" sz="2000" dirty="0" smtClean="0"/>
              <a:t>Auto-Term rows are entered Wednesday night, three weeks prior to the expected job end dates. </a:t>
            </a:r>
          </a:p>
          <a:p>
            <a:pPr lvl="1"/>
            <a:r>
              <a:rPr lang="en-US" sz="1600" dirty="0" smtClean="0"/>
              <a:t>Rehires can not be entered until after the separation is entered and modification must be entered prior to the auto-term.</a:t>
            </a:r>
          </a:p>
          <a:p>
            <a:r>
              <a:rPr lang="en-US" sz="2000" b="1" dirty="0" smtClean="0"/>
              <a:t>Check out the calendars on our website for more information!</a:t>
            </a:r>
          </a:p>
          <a:p>
            <a:endParaRPr lang="en-US" dirty="0"/>
          </a:p>
        </p:txBody>
      </p:sp>
      <p:sp>
        <p:nvSpPr>
          <p:cNvPr id="5" name="Content Placeholder 5"/>
          <p:cNvSpPr txBox="1">
            <a:spLocks/>
          </p:cNvSpPr>
          <p:nvPr/>
        </p:nvSpPr>
        <p:spPr>
          <a:xfrm>
            <a:off x="628649" y="1662677"/>
            <a:ext cx="8016656" cy="3837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rgbClr val="C00000"/>
                </a:solidFill>
              </a:rPr>
              <a:t>grad.ncsu.edu/faculty-and-staff/student-funding/</a:t>
            </a:r>
            <a:endParaRPr lang="en-US" dirty="0">
              <a:solidFill>
                <a:srgbClr val="C00000"/>
              </a:solidFill>
            </a:endParaRPr>
          </a:p>
        </p:txBody>
      </p:sp>
      <p:pic>
        <p:nvPicPr>
          <p:cNvPr id="6" name="Picture 5"/>
          <p:cNvPicPr>
            <a:picLocks noChangeAspect="1"/>
          </p:cNvPicPr>
          <p:nvPr/>
        </p:nvPicPr>
        <p:blipFill>
          <a:blip r:embed="rId2"/>
          <a:stretch>
            <a:fillRect/>
          </a:stretch>
        </p:blipFill>
        <p:spPr>
          <a:xfrm>
            <a:off x="4311613" y="2425494"/>
            <a:ext cx="4610921" cy="3411635"/>
          </a:xfrm>
          <a:prstGeom prst="rect">
            <a:avLst/>
          </a:prstGeom>
        </p:spPr>
      </p:pic>
    </p:spTree>
    <p:extLst>
      <p:ext uri="{BB962C8B-B14F-4D97-AF65-F5344CB8AC3E}">
        <p14:creationId xmlns:p14="http://schemas.microsoft.com/office/powerpoint/2010/main" val="35486743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0113"/>
            <a:ext cx="8229600" cy="1686333"/>
          </a:xfrm>
        </p:spPr>
        <p:txBody>
          <a:bodyPr/>
          <a:lstStyle/>
          <a:p>
            <a:r>
              <a:rPr lang="en-US" dirty="0" err="1" smtClean="0"/>
              <a:t>NextGen</a:t>
            </a:r>
            <a:r>
              <a:rPr lang="en-US" dirty="0" smtClean="0"/>
              <a:t> Training</a:t>
            </a:r>
            <a:endParaRPr lang="en-US" dirty="0"/>
          </a:p>
        </p:txBody>
      </p:sp>
      <p:sp>
        <p:nvSpPr>
          <p:cNvPr id="3" name="Content Placeholder 2"/>
          <p:cNvSpPr>
            <a:spLocks noGrp="1"/>
          </p:cNvSpPr>
          <p:nvPr>
            <p:ph idx="1"/>
          </p:nvPr>
        </p:nvSpPr>
        <p:spPr/>
        <p:txBody>
          <a:bodyPr/>
          <a:lstStyle/>
          <a:p>
            <a:r>
              <a:rPr lang="en-US" dirty="0"/>
              <a:t>Starting at </a:t>
            </a:r>
            <a:r>
              <a:rPr lang="en-US" dirty="0" smtClean="0"/>
              <a:t>1:30 pm, TODAY, in Room 210 of Parks Shop (this room!)</a:t>
            </a:r>
          </a:p>
          <a:p>
            <a:r>
              <a:rPr lang="en-US" dirty="0" smtClean="0"/>
              <a:t>All are welcome to attend!</a:t>
            </a:r>
            <a:endParaRPr lang="en-US" dirty="0"/>
          </a:p>
        </p:txBody>
      </p:sp>
    </p:spTree>
    <p:extLst>
      <p:ext uri="{BB962C8B-B14F-4D97-AF65-F5344CB8AC3E}">
        <p14:creationId xmlns:p14="http://schemas.microsoft.com/office/powerpoint/2010/main" val="661449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14454" y="1227187"/>
            <a:ext cx="7556485" cy="1143000"/>
          </a:xfrm>
        </p:spPr>
        <p:txBody>
          <a:bodyPr/>
          <a:lstStyle/>
          <a:p>
            <a:r>
              <a:rPr lang="en-US" sz="4400" b="0" dirty="0" smtClean="0"/>
              <a:t>How do I get paid?</a:t>
            </a:r>
            <a:endParaRPr lang="en-US" sz="4400" b="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4261" y="2585847"/>
            <a:ext cx="3779837"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70768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itle 1"/>
          <p:cNvSpPr>
            <a:spLocks noGrp="1"/>
          </p:cNvSpPr>
          <p:nvPr>
            <p:ph type="ctrTitle"/>
          </p:nvPr>
        </p:nvSpPr>
        <p:spPr/>
        <p:txBody>
          <a:bodyPr/>
          <a:lstStyle/>
          <a:p>
            <a:r>
              <a:rPr lang="en-US" dirty="0" smtClean="0">
                <a:latin typeface="Arial" charset="0"/>
              </a:rPr>
              <a:t>Graduate Fellowship Updates</a:t>
            </a:r>
            <a:endParaRPr lang="en-US" dirty="0">
              <a:latin typeface="Arial" charset="0"/>
            </a:endParaRPr>
          </a:p>
        </p:txBody>
      </p:sp>
      <p:sp>
        <p:nvSpPr>
          <p:cNvPr id="3" name="Subtitle 2"/>
          <p:cNvSpPr>
            <a:spLocks noGrp="1"/>
          </p:cNvSpPr>
          <p:nvPr>
            <p:ph type="subTitle" idx="1"/>
          </p:nvPr>
        </p:nvSpPr>
        <p:spPr/>
        <p:txBody>
          <a:bodyPr rtlCol="0">
            <a:normAutofit/>
          </a:bodyPr>
          <a:lstStyle/>
          <a:p>
            <a:pPr fontAlgn="auto">
              <a:spcAft>
                <a:spcPts val="0"/>
              </a:spcAft>
              <a:defRPr/>
            </a:pPr>
            <a:r>
              <a:rPr lang="en-US" dirty="0" smtClean="0">
                <a:latin typeface="Arial" charset="0"/>
              </a:rPr>
              <a:t>Siarra Dickey</a:t>
            </a:r>
            <a:endParaRPr lang="en-US" dirty="0">
              <a:ea typeface="+mn-ea"/>
            </a:endParaRPr>
          </a:p>
        </p:txBody>
      </p:sp>
    </p:spTree>
    <p:extLst>
      <p:ext uri="{BB962C8B-B14F-4D97-AF65-F5344CB8AC3E}">
        <p14:creationId xmlns:p14="http://schemas.microsoft.com/office/powerpoint/2010/main" val="16195307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70709"/>
            <a:ext cx="8229600" cy="5355455"/>
          </a:xfrm>
        </p:spPr>
        <p:txBody>
          <a:bodyPr/>
          <a:lstStyle/>
          <a:p>
            <a:r>
              <a:rPr lang="en-US" dirty="0" smtClean="0"/>
              <a:t>2016-2017 fellowship request form is up on the website.</a:t>
            </a:r>
          </a:p>
          <a:p>
            <a:r>
              <a:rPr lang="en-US" dirty="0" smtClean="0"/>
              <a:t>The first August disbursement is 23, award forms due no later than the 15</a:t>
            </a:r>
            <a:r>
              <a:rPr lang="en-US" baseline="30000" dirty="0" smtClean="0"/>
              <a:t>th</a:t>
            </a:r>
            <a:r>
              <a:rPr lang="en-US" dirty="0"/>
              <a:t> </a:t>
            </a:r>
            <a:r>
              <a:rPr lang="en-US" dirty="0" smtClean="0"/>
              <a:t>to be paid out on time. (Please bare in mind the new GSSP dates.)</a:t>
            </a:r>
          </a:p>
          <a:p>
            <a:r>
              <a:rPr lang="en-US" dirty="0" smtClean="0"/>
              <a:t>Keep up with fellowships using the “Fellowship </a:t>
            </a:r>
            <a:r>
              <a:rPr lang="en-US" dirty="0" err="1" smtClean="0"/>
              <a:t>Dept</a:t>
            </a:r>
            <a:r>
              <a:rPr lang="en-US" dirty="0" smtClean="0"/>
              <a:t> Summary” tool (SIS &gt; Admin Services &gt; Finances &gt; Fellowship </a:t>
            </a:r>
            <a:r>
              <a:rPr lang="en-US" dirty="0" err="1" smtClean="0"/>
              <a:t>Dept</a:t>
            </a:r>
            <a:r>
              <a:rPr lang="en-US" dirty="0" smtClean="0"/>
              <a:t> Summary)</a:t>
            </a:r>
          </a:p>
          <a:p>
            <a:endParaRPr lang="en-US" dirty="0"/>
          </a:p>
          <a:p>
            <a:r>
              <a:rPr lang="en-US" dirty="0" smtClean="0"/>
              <a:t>Fellowship updates coming! </a:t>
            </a:r>
          </a:p>
          <a:p>
            <a:pPr lvl="1"/>
            <a:r>
              <a:rPr lang="en-US" dirty="0" smtClean="0"/>
              <a:t>Phase one will be implemented this week. This will be a face lift to portal view in preparation of phase two.</a:t>
            </a:r>
          </a:p>
          <a:p>
            <a:pPr lvl="1"/>
            <a:r>
              <a:rPr lang="en-US" dirty="0" smtClean="0"/>
              <a:t>Phase two will come in 2017. This will move fellowship requests away from paper forms, and towards an electronic process.</a:t>
            </a:r>
            <a:endParaRPr lang="en-US" dirty="0"/>
          </a:p>
        </p:txBody>
      </p:sp>
    </p:spTree>
    <p:extLst>
      <p:ext uri="{BB962C8B-B14F-4D97-AF65-F5344CB8AC3E}">
        <p14:creationId xmlns:p14="http://schemas.microsoft.com/office/powerpoint/2010/main" val="2948841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6093"/>
            <a:ext cx="8229600" cy="1068387"/>
          </a:xfrm>
        </p:spPr>
        <p:txBody>
          <a:bodyPr/>
          <a:lstStyle/>
          <a:p>
            <a:r>
              <a:rPr lang="en-US" dirty="0" smtClean="0"/>
              <a:t>Login </a:t>
            </a:r>
            <a:endParaRPr lang="en-US" dirty="0"/>
          </a:p>
        </p:txBody>
      </p:sp>
      <p:sp>
        <p:nvSpPr>
          <p:cNvPr id="5" name="Content Placeholder 4"/>
          <p:cNvSpPr>
            <a:spLocks noGrp="1"/>
          </p:cNvSpPr>
          <p:nvPr>
            <p:ph sz="half" idx="1"/>
          </p:nvPr>
        </p:nvSpPr>
        <p:spPr/>
        <p:txBody>
          <a:bodyPr/>
          <a:lstStyle/>
          <a:p>
            <a:endParaRPr lang="en-US"/>
          </a:p>
        </p:txBody>
      </p:sp>
      <p:sp>
        <p:nvSpPr>
          <p:cNvPr id="6" name="Content Placeholder 5"/>
          <p:cNvSpPr>
            <a:spLocks noGrp="1"/>
          </p:cNvSpPr>
          <p:nvPr>
            <p:ph sz="half" idx="2"/>
          </p:nvPr>
        </p:nvSpPr>
        <p:spPr/>
        <p:txBody>
          <a:bodyPr/>
          <a:lstStyle/>
          <a:p>
            <a:endParaRPr lang="en-US"/>
          </a:p>
        </p:txBody>
      </p:sp>
      <p:pic>
        <p:nvPicPr>
          <p:cNvPr id="4" name="Picture 3" descr="S:\GraduateAppts\Fellowships\New System Transition\Screenshots\1 Search Screen.jpg"/>
          <p:cNvPicPr/>
          <p:nvPr/>
        </p:nvPicPr>
        <p:blipFill>
          <a:blip r:embed="rId2">
            <a:extLst>
              <a:ext uri="{28A0092B-C50C-407E-A947-70E740481C1C}">
                <a14:useLocalDpi xmlns:a14="http://schemas.microsoft.com/office/drawing/2010/main" val="0"/>
              </a:ext>
            </a:extLst>
          </a:blip>
          <a:srcRect/>
          <a:stretch>
            <a:fillRect/>
          </a:stretch>
        </p:blipFill>
        <p:spPr bwMode="auto">
          <a:xfrm>
            <a:off x="777240" y="1473948"/>
            <a:ext cx="7589521" cy="5146765"/>
          </a:xfrm>
          <a:prstGeom prst="rect">
            <a:avLst/>
          </a:prstGeom>
          <a:noFill/>
          <a:ln>
            <a:noFill/>
          </a:ln>
        </p:spPr>
      </p:pic>
    </p:spTree>
    <p:extLst>
      <p:ext uri="{BB962C8B-B14F-4D97-AF65-F5344CB8AC3E}">
        <p14:creationId xmlns:p14="http://schemas.microsoft.com/office/powerpoint/2010/main" val="39291816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6093"/>
            <a:ext cx="8229600" cy="1068387"/>
          </a:xfrm>
        </p:spPr>
        <p:txBody>
          <a:bodyPr/>
          <a:lstStyle/>
          <a:p>
            <a:r>
              <a:rPr lang="en-US" dirty="0" smtClean="0"/>
              <a:t>Fellowship Summary </a:t>
            </a:r>
            <a:endParaRPr lang="en-US" dirty="0"/>
          </a:p>
        </p:txBody>
      </p:sp>
      <p:sp>
        <p:nvSpPr>
          <p:cNvPr id="5" name="Content Placeholder 4"/>
          <p:cNvSpPr>
            <a:spLocks noGrp="1"/>
          </p:cNvSpPr>
          <p:nvPr>
            <p:ph sz="half" idx="1"/>
          </p:nvPr>
        </p:nvSpPr>
        <p:spPr/>
        <p:txBody>
          <a:bodyPr/>
          <a:lstStyle/>
          <a:p>
            <a:endParaRPr lang="en-US"/>
          </a:p>
        </p:txBody>
      </p:sp>
      <p:sp>
        <p:nvSpPr>
          <p:cNvPr id="6" name="Content Placeholder 5"/>
          <p:cNvSpPr>
            <a:spLocks noGrp="1"/>
          </p:cNvSpPr>
          <p:nvPr>
            <p:ph sz="half" idx="2"/>
          </p:nvPr>
        </p:nvSpPr>
        <p:spPr/>
        <p:txBody>
          <a:bodyPr/>
          <a:lstStyle/>
          <a:p>
            <a:endParaRPr lang="en-US"/>
          </a:p>
        </p:txBody>
      </p:sp>
      <p:pic>
        <p:nvPicPr>
          <p:cNvPr id="7" name="Picture 6" descr="S:\GraduateAppts\Fellowships\New System Transition\Screenshots\2 Opening page.jpg"/>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68500"/>
            <a:ext cx="8229600" cy="4014290"/>
          </a:xfrm>
          <a:prstGeom prst="rect">
            <a:avLst/>
          </a:prstGeom>
          <a:noFill/>
          <a:ln>
            <a:noFill/>
          </a:ln>
        </p:spPr>
      </p:pic>
    </p:spTree>
    <p:extLst>
      <p:ext uri="{BB962C8B-B14F-4D97-AF65-F5344CB8AC3E}">
        <p14:creationId xmlns:p14="http://schemas.microsoft.com/office/powerpoint/2010/main" val="41101296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6093"/>
            <a:ext cx="8229600" cy="1068387"/>
          </a:xfrm>
        </p:spPr>
        <p:txBody>
          <a:bodyPr/>
          <a:lstStyle/>
          <a:p>
            <a:r>
              <a:rPr lang="en-US" dirty="0"/>
              <a:t>Fellowship Summary </a:t>
            </a:r>
          </a:p>
        </p:txBody>
      </p:sp>
      <p:sp>
        <p:nvSpPr>
          <p:cNvPr id="5" name="Content Placeholder 4"/>
          <p:cNvSpPr>
            <a:spLocks noGrp="1"/>
          </p:cNvSpPr>
          <p:nvPr>
            <p:ph sz="half" idx="1"/>
          </p:nvPr>
        </p:nvSpPr>
        <p:spPr/>
        <p:txBody>
          <a:bodyPr/>
          <a:lstStyle/>
          <a:p>
            <a:endParaRPr lang="en-US"/>
          </a:p>
        </p:txBody>
      </p:sp>
      <p:sp>
        <p:nvSpPr>
          <p:cNvPr id="6" name="Content Placeholder 5"/>
          <p:cNvSpPr>
            <a:spLocks noGrp="1"/>
          </p:cNvSpPr>
          <p:nvPr>
            <p:ph sz="half" idx="2"/>
          </p:nvPr>
        </p:nvSpPr>
        <p:spPr/>
        <p:txBody>
          <a:bodyPr/>
          <a:lstStyle/>
          <a:p>
            <a:endParaRPr lang="en-US"/>
          </a:p>
        </p:txBody>
      </p:sp>
      <p:pic>
        <p:nvPicPr>
          <p:cNvPr id="8" name="Picture 7" descr="S:\GraduateAppts\Fellowships\New System Transition\Screenshots\3 Selcting ID.jpg"/>
          <p:cNvPicPr/>
          <p:nvPr/>
        </p:nvPicPr>
        <p:blipFill>
          <a:blip r:embed="rId2">
            <a:extLst>
              <a:ext uri="{28A0092B-C50C-407E-A947-70E740481C1C}">
                <a14:useLocalDpi xmlns:a14="http://schemas.microsoft.com/office/drawing/2010/main" val="0"/>
              </a:ext>
            </a:extLst>
          </a:blip>
          <a:srcRect/>
          <a:stretch>
            <a:fillRect/>
          </a:stretch>
        </p:blipFill>
        <p:spPr bwMode="auto">
          <a:xfrm>
            <a:off x="1127760" y="1571919"/>
            <a:ext cx="7040880" cy="4950823"/>
          </a:xfrm>
          <a:prstGeom prst="rect">
            <a:avLst/>
          </a:prstGeom>
          <a:noFill/>
          <a:ln>
            <a:noFill/>
          </a:ln>
        </p:spPr>
      </p:pic>
    </p:spTree>
    <p:extLst>
      <p:ext uri="{BB962C8B-B14F-4D97-AF65-F5344CB8AC3E}">
        <p14:creationId xmlns:p14="http://schemas.microsoft.com/office/powerpoint/2010/main" val="17358530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6093"/>
            <a:ext cx="8229600" cy="1068387"/>
          </a:xfrm>
        </p:spPr>
        <p:txBody>
          <a:bodyPr/>
          <a:lstStyle/>
          <a:p>
            <a:r>
              <a:rPr lang="en-US" dirty="0"/>
              <a:t>Select to </a:t>
            </a:r>
            <a:r>
              <a:rPr lang="en-US" dirty="0" smtClean="0"/>
              <a:t>View Detail </a:t>
            </a:r>
            <a:r>
              <a:rPr lang="en-US" dirty="0"/>
              <a:t>of </a:t>
            </a:r>
            <a:r>
              <a:rPr lang="en-US" dirty="0" smtClean="0"/>
              <a:t>Fellowship</a:t>
            </a:r>
            <a:endParaRPr lang="en-US" dirty="0"/>
          </a:p>
        </p:txBody>
      </p:sp>
      <p:sp>
        <p:nvSpPr>
          <p:cNvPr id="5" name="Content Placeholder 4"/>
          <p:cNvSpPr>
            <a:spLocks noGrp="1"/>
          </p:cNvSpPr>
          <p:nvPr>
            <p:ph sz="half" idx="1"/>
          </p:nvPr>
        </p:nvSpPr>
        <p:spPr/>
        <p:txBody>
          <a:bodyPr/>
          <a:lstStyle/>
          <a:p>
            <a:endParaRPr lang="en-US"/>
          </a:p>
        </p:txBody>
      </p:sp>
      <p:sp>
        <p:nvSpPr>
          <p:cNvPr id="6" name="Content Placeholder 5"/>
          <p:cNvSpPr>
            <a:spLocks noGrp="1"/>
          </p:cNvSpPr>
          <p:nvPr>
            <p:ph sz="half" idx="2"/>
          </p:nvPr>
        </p:nvSpPr>
        <p:spPr/>
        <p:txBody>
          <a:bodyPr/>
          <a:lstStyle/>
          <a:p>
            <a:endParaRPr lang="en-US"/>
          </a:p>
        </p:txBody>
      </p:sp>
      <p:pic>
        <p:nvPicPr>
          <p:cNvPr id="8" name="Picture 7" descr="S:\GraduateAppts\Fellowships\New System Transition\Screenshots\10 view more.jpg"/>
          <p:cNvPicPr/>
          <p:nvPr/>
        </p:nvPicPr>
        <p:blipFill>
          <a:blip r:embed="rId2">
            <a:extLst>
              <a:ext uri="{28A0092B-C50C-407E-A947-70E740481C1C}">
                <a14:useLocalDpi xmlns:a14="http://schemas.microsoft.com/office/drawing/2010/main" val="0"/>
              </a:ext>
            </a:extLst>
          </a:blip>
          <a:srcRect/>
          <a:stretch>
            <a:fillRect/>
          </a:stretch>
        </p:blipFill>
        <p:spPr bwMode="auto">
          <a:xfrm>
            <a:off x="680358" y="1968500"/>
            <a:ext cx="7783285" cy="3722914"/>
          </a:xfrm>
          <a:prstGeom prst="rect">
            <a:avLst/>
          </a:prstGeom>
          <a:noFill/>
          <a:ln>
            <a:noFill/>
          </a:ln>
        </p:spPr>
      </p:pic>
      <p:sp>
        <p:nvSpPr>
          <p:cNvPr id="3" name="Oval 2"/>
          <p:cNvSpPr/>
          <p:nvPr/>
        </p:nvSpPr>
        <p:spPr>
          <a:xfrm>
            <a:off x="6413862" y="4010297"/>
            <a:ext cx="352697" cy="313509"/>
          </a:xfrm>
          <a:prstGeom prst="ellipse">
            <a:avLst/>
          </a:prstGeom>
          <a:noFill/>
          <a:ln w="381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316219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6093"/>
            <a:ext cx="8229600" cy="1068387"/>
          </a:xfrm>
        </p:spPr>
        <p:txBody>
          <a:bodyPr/>
          <a:lstStyle/>
          <a:p>
            <a:r>
              <a:rPr lang="en-US" dirty="0" smtClean="0"/>
              <a:t>Fellowship Details Expanded</a:t>
            </a:r>
            <a:endParaRPr lang="en-US" dirty="0"/>
          </a:p>
        </p:txBody>
      </p:sp>
      <p:sp>
        <p:nvSpPr>
          <p:cNvPr id="5" name="Content Placeholder 4"/>
          <p:cNvSpPr>
            <a:spLocks noGrp="1"/>
          </p:cNvSpPr>
          <p:nvPr>
            <p:ph sz="half" idx="1"/>
          </p:nvPr>
        </p:nvSpPr>
        <p:spPr/>
        <p:txBody>
          <a:bodyPr/>
          <a:lstStyle/>
          <a:p>
            <a:endParaRPr lang="en-US"/>
          </a:p>
        </p:txBody>
      </p:sp>
      <p:sp>
        <p:nvSpPr>
          <p:cNvPr id="6" name="Content Placeholder 5"/>
          <p:cNvSpPr>
            <a:spLocks noGrp="1"/>
          </p:cNvSpPr>
          <p:nvPr>
            <p:ph sz="half" idx="2"/>
          </p:nvPr>
        </p:nvSpPr>
        <p:spPr/>
        <p:txBody>
          <a:bodyPr/>
          <a:lstStyle/>
          <a:p>
            <a:endParaRPr lang="en-US"/>
          </a:p>
        </p:txBody>
      </p:sp>
      <p:pic>
        <p:nvPicPr>
          <p:cNvPr id="7" name="Picture 6" descr="S:\GraduateAppts\Fellowships\New System Transition\Screenshots\11 fellowship expanded.jpg"/>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50934"/>
            <a:ext cx="8153400" cy="4616268"/>
          </a:xfrm>
          <a:prstGeom prst="rect">
            <a:avLst/>
          </a:prstGeom>
          <a:noFill/>
          <a:ln>
            <a:noFill/>
          </a:ln>
        </p:spPr>
      </p:pic>
    </p:spTree>
    <p:extLst>
      <p:ext uri="{BB962C8B-B14F-4D97-AF65-F5344CB8AC3E}">
        <p14:creationId xmlns:p14="http://schemas.microsoft.com/office/powerpoint/2010/main" val="34665346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6093"/>
            <a:ext cx="8229600" cy="1068387"/>
          </a:xfrm>
        </p:spPr>
        <p:txBody>
          <a:bodyPr/>
          <a:lstStyle/>
          <a:p>
            <a:r>
              <a:rPr lang="en-US" dirty="0" smtClean="0"/>
              <a:t>Fellowship Disbursement Expanded</a:t>
            </a:r>
            <a:endParaRPr lang="en-US" dirty="0"/>
          </a:p>
        </p:txBody>
      </p:sp>
      <p:sp>
        <p:nvSpPr>
          <p:cNvPr id="5" name="Content Placeholder 4"/>
          <p:cNvSpPr>
            <a:spLocks noGrp="1"/>
          </p:cNvSpPr>
          <p:nvPr>
            <p:ph sz="half" idx="1"/>
          </p:nvPr>
        </p:nvSpPr>
        <p:spPr/>
        <p:txBody>
          <a:bodyPr/>
          <a:lstStyle/>
          <a:p>
            <a:endParaRPr lang="en-US"/>
          </a:p>
        </p:txBody>
      </p:sp>
      <p:sp>
        <p:nvSpPr>
          <p:cNvPr id="6" name="Content Placeholder 5"/>
          <p:cNvSpPr>
            <a:spLocks noGrp="1"/>
          </p:cNvSpPr>
          <p:nvPr>
            <p:ph sz="half" idx="2"/>
          </p:nvPr>
        </p:nvSpPr>
        <p:spPr/>
        <p:txBody>
          <a:bodyPr/>
          <a:lstStyle/>
          <a:p>
            <a:endParaRPr lang="en-US"/>
          </a:p>
        </p:txBody>
      </p:sp>
      <p:pic>
        <p:nvPicPr>
          <p:cNvPr id="8" name="Picture 7" descr="S:\GraduateAppts\Fellowships\New System Transition\Screenshots\13 award disbursment expanded.jpg"/>
          <p:cNvPicPr/>
          <p:nvPr/>
        </p:nvPicPr>
        <p:blipFill>
          <a:blip r:embed="rId2">
            <a:extLst>
              <a:ext uri="{28A0092B-C50C-407E-A947-70E740481C1C}">
                <a14:useLocalDpi xmlns:a14="http://schemas.microsoft.com/office/drawing/2010/main" val="0"/>
              </a:ext>
            </a:extLst>
          </a:blip>
          <a:srcRect/>
          <a:stretch>
            <a:fillRect/>
          </a:stretch>
        </p:blipFill>
        <p:spPr bwMode="auto">
          <a:xfrm>
            <a:off x="1133202" y="1416368"/>
            <a:ext cx="7029995" cy="5441632"/>
          </a:xfrm>
          <a:prstGeom prst="rect">
            <a:avLst/>
          </a:prstGeom>
          <a:noFill/>
          <a:ln>
            <a:noFill/>
          </a:ln>
        </p:spPr>
      </p:pic>
    </p:spTree>
    <p:extLst>
      <p:ext uri="{BB962C8B-B14F-4D97-AF65-F5344CB8AC3E}">
        <p14:creationId xmlns:p14="http://schemas.microsoft.com/office/powerpoint/2010/main" val="13668531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6093"/>
            <a:ext cx="8229600" cy="1068387"/>
          </a:xfrm>
        </p:spPr>
        <p:txBody>
          <a:bodyPr/>
          <a:lstStyle/>
          <a:p>
            <a:r>
              <a:rPr lang="en-US" dirty="0" smtClean="0"/>
              <a:t>Fellowship Disbursement Expanded</a:t>
            </a:r>
            <a:endParaRPr lang="en-US" dirty="0"/>
          </a:p>
        </p:txBody>
      </p:sp>
      <p:pic>
        <p:nvPicPr>
          <p:cNvPr id="7" name="Picture 6" descr="S:\GraduateAppts\Fellowships\New System Transition\Screenshots\15 award disbursment drilled down.jpg"/>
          <p:cNvPicPr/>
          <p:nvPr/>
        </p:nvPicPr>
        <p:blipFill>
          <a:blip r:embed="rId2">
            <a:extLst>
              <a:ext uri="{28A0092B-C50C-407E-A947-70E740481C1C}">
                <a14:useLocalDpi xmlns:a14="http://schemas.microsoft.com/office/drawing/2010/main" val="0"/>
              </a:ext>
            </a:extLst>
          </a:blip>
          <a:srcRect/>
          <a:stretch>
            <a:fillRect/>
          </a:stretch>
        </p:blipFill>
        <p:spPr bwMode="auto">
          <a:xfrm>
            <a:off x="533400" y="2069238"/>
            <a:ext cx="8153400" cy="3168968"/>
          </a:xfrm>
          <a:prstGeom prst="rect">
            <a:avLst/>
          </a:prstGeom>
          <a:noFill/>
          <a:ln>
            <a:noFill/>
          </a:ln>
        </p:spPr>
      </p:pic>
    </p:spTree>
    <p:extLst>
      <p:ext uri="{BB962C8B-B14F-4D97-AF65-F5344CB8AC3E}">
        <p14:creationId xmlns:p14="http://schemas.microsoft.com/office/powerpoint/2010/main" val="24960660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p:cNvPicPr>
            <a:picLocks noGrp="1"/>
          </p:cNvPicPr>
          <p:nvPr>
            <p:ph idx="1"/>
          </p:nvPr>
        </p:nvPicPr>
        <p:blipFill>
          <a:blip r:embed="rId2"/>
          <a:stretch>
            <a:fillRect/>
          </a:stretch>
        </p:blipFill>
        <p:spPr>
          <a:xfrm>
            <a:off x="457200" y="2098852"/>
            <a:ext cx="8229600" cy="3204667"/>
          </a:xfrm>
          <a:prstGeom prst="rect">
            <a:avLst/>
          </a:prstGeom>
        </p:spPr>
      </p:pic>
      <p:sp>
        <p:nvSpPr>
          <p:cNvPr id="5" name="Title 1"/>
          <p:cNvSpPr>
            <a:spLocks noGrp="1"/>
          </p:cNvSpPr>
          <p:nvPr>
            <p:ph type="title"/>
          </p:nvPr>
        </p:nvSpPr>
        <p:spPr>
          <a:xfrm>
            <a:off x="457200" y="469038"/>
            <a:ext cx="8229600" cy="1068387"/>
          </a:xfrm>
        </p:spPr>
        <p:txBody>
          <a:bodyPr/>
          <a:lstStyle/>
          <a:p>
            <a:r>
              <a:rPr lang="en-US" dirty="0" smtClean="0"/>
              <a:t>Fellowship Disbursement Expanded</a:t>
            </a:r>
            <a:endParaRPr lang="en-US" dirty="0"/>
          </a:p>
        </p:txBody>
      </p:sp>
    </p:spTree>
    <p:extLst>
      <p:ext uri="{BB962C8B-B14F-4D97-AF65-F5344CB8AC3E}">
        <p14:creationId xmlns:p14="http://schemas.microsoft.com/office/powerpoint/2010/main" val="438001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970340" y="2561746"/>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200" b="1" kern="1200">
                <a:solidFill>
                  <a:schemeClr val="tx1"/>
                </a:solidFill>
                <a:latin typeface="Arial"/>
                <a:ea typeface="ＭＳ Ｐゴシック" charset="0"/>
                <a:cs typeface="Arial"/>
              </a:defRPr>
            </a:lvl1pPr>
            <a:lvl2pPr algn="ctr" defTabSz="457200" rtl="0" eaLnBrk="1" fontAlgn="base" hangingPunct="1">
              <a:spcBef>
                <a:spcPct val="0"/>
              </a:spcBef>
              <a:spcAft>
                <a:spcPct val="0"/>
              </a:spcAft>
              <a:defRPr sz="3200" b="1">
                <a:solidFill>
                  <a:schemeClr val="tx1"/>
                </a:solidFill>
                <a:latin typeface="Arial" charset="0"/>
                <a:ea typeface="ＭＳ Ｐゴシック" charset="0"/>
              </a:defRPr>
            </a:lvl2pPr>
            <a:lvl3pPr algn="ctr" defTabSz="457200" rtl="0" eaLnBrk="1" fontAlgn="base" hangingPunct="1">
              <a:spcBef>
                <a:spcPct val="0"/>
              </a:spcBef>
              <a:spcAft>
                <a:spcPct val="0"/>
              </a:spcAft>
              <a:defRPr sz="3200" b="1">
                <a:solidFill>
                  <a:schemeClr val="tx1"/>
                </a:solidFill>
                <a:latin typeface="Arial" charset="0"/>
                <a:ea typeface="ＭＳ Ｐゴシック" charset="0"/>
              </a:defRPr>
            </a:lvl3pPr>
            <a:lvl4pPr algn="ctr" defTabSz="457200" rtl="0" eaLnBrk="1" fontAlgn="base" hangingPunct="1">
              <a:spcBef>
                <a:spcPct val="0"/>
              </a:spcBef>
              <a:spcAft>
                <a:spcPct val="0"/>
              </a:spcAft>
              <a:defRPr sz="3200" b="1">
                <a:solidFill>
                  <a:schemeClr val="tx1"/>
                </a:solidFill>
                <a:latin typeface="Arial" charset="0"/>
                <a:ea typeface="ＭＳ Ｐゴシック" charset="0"/>
              </a:defRPr>
            </a:lvl4pPr>
            <a:lvl5pPr algn="ctr" defTabSz="457200" rtl="0" eaLnBrk="1" fontAlgn="base" hangingPunct="1">
              <a:spcBef>
                <a:spcPct val="0"/>
              </a:spcBef>
              <a:spcAft>
                <a:spcPct val="0"/>
              </a:spcAft>
              <a:defRPr sz="3200" b="1">
                <a:solidFill>
                  <a:schemeClr val="tx1"/>
                </a:solidFill>
                <a:latin typeface="Arial" charset="0"/>
                <a:ea typeface="ＭＳ Ｐゴシック" charset="0"/>
              </a:defRPr>
            </a:lvl5pPr>
            <a:lvl6pPr marL="457200" algn="ctr" defTabSz="457200" rtl="0" eaLnBrk="1" fontAlgn="base" hangingPunct="1">
              <a:spcBef>
                <a:spcPct val="0"/>
              </a:spcBef>
              <a:spcAft>
                <a:spcPct val="0"/>
              </a:spcAft>
              <a:defRPr sz="3200" b="1">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3200" b="1">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3200" b="1">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3200" b="1">
                <a:solidFill>
                  <a:schemeClr val="tx1"/>
                </a:solidFill>
                <a:latin typeface="Arial" charset="0"/>
                <a:ea typeface="ＭＳ Ｐゴシック" charset="0"/>
              </a:defRPr>
            </a:lvl9pPr>
          </a:lstStyle>
          <a:p>
            <a:r>
              <a:rPr lang="en-US" sz="4400" b="0" dirty="0" smtClean="0"/>
              <a:t>Why do students not enroll in direct deposit? </a:t>
            </a:r>
            <a:endParaRPr lang="en-US" sz="4400" b="0" dirty="0"/>
          </a:p>
        </p:txBody>
      </p:sp>
    </p:spTree>
    <p:extLst>
      <p:ext uri="{BB962C8B-B14F-4D97-AF65-F5344CB8AC3E}">
        <p14:creationId xmlns:p14="http://schemas.microsoft.com/office/powerpoint/2010/main" val="26243141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p:nvPr/>
        </p:nvPicPr>
        <p:blipFill>
          <a:blip r:embed="rId2"/>
          <a:stretch>
            <a:fillRect/>
          </a:stretch>
        </p:blipFill>
        <p:spPr>
          <a:xfrm>
            <a:off x="1338943" y="900113"/>
            <a:ext cx="6466114" cy="5618253"/>
          </a:xfrm>
          <a:prstGeom prst="rect">
            <a:avLst/>
          </a:prstGeom>
        </p:spPr>
      </p:pic>
      <p:sp>
        <p:nvSpPr>
          <p:cNvPr id="5" name="Rectangle 4"/>
          <p:cNvSpPr/>
          <p:nvPr/>
        </p:nvSpPr>
        <p:spPr>
          <a:xfrm>
            <a:off x="1338943" y="4676502"/>
            <a:ext cx="6466114" cy="313509"/>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201101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OnBase</a:t>
            </a:r>
            <a:r>
              <a:rPr lang="en-US" dirty="0" smtClean="0"/>
              <a:t> Documents</a:t>
            </a:r>
            <a:endParaRPr lang="en-US" dirty="0"/>
          </a:p>
        </p:txBody>
      </p:sp>
      <p:sp>
        <p:nvSpPr>
          <p:cNvPr id="5" name="Content Placeholder 4"/>
          <p:cNvSpPr>
            <a:spLocks noGrp="1"/>
          </p:cNvSpPr>
          <p:nvPr>
            <p:ph sz="half" idx="1"/>
          </p:nvPr>
        </p:nvSpPr>
        <p:spPr/>
        <p:txBody>
          <a:bodyPr/>
          <a:lstStyle/>
          <a:p>
            <a:endParaRPr lang="en-US"/>
          </a:p>
        </p:txBody>
      </p:sp>
      <p:sp>
        <p:nvSpPr>
          <p:cNvPr id="6" name="Content Placeholder 5"/>
          <p:cNvSpPr>
            <a:spLocks noGrp="1"/>
          </p:cNvSpPr>
          <p:nvPr>
            <p:ph sz="half" idx="2"/>
          </p:nvPr>
        </p:nvSpPr>
        <p:spPr/>
        <p:txBody>
          <a:bodyPr/>
          <a:lstStyle/>
          <a:p>
            <a:endParaRPr lang="en-US"/>
          </a:p>
        </p:txBody>
      </p:sp>
      <p:pic>
        <p:nvPicPr>
          <p:cNvPr id="7" name="Picture 6" descr="S:\GraduateAppts\Fellowships\New System Transition\Screenshots\4 OnBase.jpg"/>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68500"/>
            <a:ext cx="8229600" cy="3543845"/>
          </a:xfrm>
          <a:prstGeom prst="rect">
            <a:avLst/>
          </a:prstGeom>
          <a:noFill/>
          <a:ln>
            <a:noFill/>
          </a:ln>
        </p:spPr>
      </p:pic>
    </p:spTree>
    <p:extLst>
      <p:ext uri="{BB962C8B-B14F-4D97-AF65-F5344CB8AC3E}">
        <p14:creationId xmlns:p14="http://schemas.microsoft.com/office/powerpoint/2010/main" val="4705285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OnBase</a:t>
            </a:r>
            <a:r>
              <a:rPr lang="en-US" dirty="0" smtClean="0"/>
              <a:t> Documents</a:t>
            </a:r>
            <a:endParaRPr lang="en-US" dirty="0"/>
          </a:p>
        </p:txBody>
      </p:sp>
      <p:sp>
        <p:nvSpPr>
          <p:cNvPr id="5" name="Content Placeholder 4"/>
          <p:cNvSpPr>
            <a:spLocks noGrp="1"/>
          </p:cNvSpPr>
          <p:nvPr>
            <p:ph sz="half" idx="1"/>
          </p:nvPr>
        </p:nvSpPr>
        <p:spPr/>
        <p:txBody>
          <a:bodyPr/>
          <a:lstStyle/>
          <a:p>
            <a:endParaRPr lang="en-US"/>
          </a:p>
        </p:txBody>
      </p:sp>
      <p:sp>
        <p:nvSpPr>
          <p:cNvPr id="6" name="Content Placeholder 5"/>
          <p:cNvSpPr>
            <a:spLocks noGrp="1"/>
          </p:cNvSpPr>
          <p:nvPr>
            <p:ph sz="half" idx="2"/>
          </p:nvPr>
        </p:nvSpPr>
        <p:spPr/>
        <p:txBody>
          <a:bodyPr/>
          <a:lstStyle/>
          <a:p>
            <a:endParaRPr lang="en-US"/>
          </a:p>
        </p:txBody>
      </p:sp>
      <p:pic>
        <p:nvPicPr>
          <p:cNvPr id="8" name="Picture 7" descr="S:\GraduateAppts\Fellowships\New System Transition\Screenshots\6 selecting OnBase file.jpg"/>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68500"/>
            <a:ext cx="8229600" cy="3295831"/>
          </a:xfrm>
          <a:prstGeom prst="rect">
            <a:avLst/>
          </a:prstGeom>
          <a:noFill/>
          <a:ln>
            <a:noFill/>
          </a:ln>
        </p:spPr>
      </p:pic>
    </p:spTree>
    <p:extLst>
      <p:ext uri="{BB962C8B-B14F-4D97-AF65-F5344CB8AC3E}">
        <p14:creationId xmlns:p14="http://schemas.microsoft.com/office/powerpoint/2010/main" val="28438565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OnBase</a:t>
            </a:r>
            <a:r>
              <a:rPr lang="en-US" dirty="0" smtClean="0"/>
              <a:t> Documents</a:t>
            </a:r>
            <a:endParaRPr lang="en-US" dirty="0"/>
          </a:p>
        </p:txBody>
      </p:sp>
      <p:sp>
        <p:nvSpPr>
          <p:cNvPr id="5" name="Content Placeholder 4"/>
          <p:cNvSpPr>
            <a:spLocks noGrp="1"/>
          </p:cNvSpPr>
          <p:nvPr>
            <p:ph sz="half" idx="1"/>
          </p:nvPr>
        </p:nvSpPr>
        <p:spPr/>
        <p:txBody>
          <a:bodyPr/>
          <a:lstStyle/>
          <a:p>
            <a:endParaRPr lang="en-US"/>
          </a:p>
        </p:txBody>
      </p:sp>
      <p:sp>
        <p:nvSpPr>
          <p:cNvPr id="6" name="Content Placeholder 5"/>
          <p:cNvSpPr>
            <a:spLocks noGrp="1"/>
          </p:cNvSpPr>
          <p:nvPr>
            <p:ph sz="half" idx="2"/>
          </p:nvPr>
        </p:nvSpPr>
        <p:spPr/>
        <p:txBody>
          <a:bodyPr/>
          <a:lstStyle/>
          <a:p>
            <a:endParaRPr lang="en-US"/>
          </a:p>
        </p:txBody>
      </p:sp>
      <p:pic>
        <p:nvPicPr>
          <p:cNvPr id="8" name="Picture 7" descr="S:\GraduateAppts\Fellowships\New System Transition\Screenshots\7 Fellowship Form.jpg"/>
          <p:cNvPicPr/>
          <p:nvPr/>
        </p:nvPicPr>
        <p:blipFill>
          <a:blip r:embed="rId2">
            <a:extLst>
              <a:ext uri="{28A0092B-C50C-407E-A947-70E740481C1C}">
                <a14:useLocalDpi xmlns:a14="http://schemas.microsoft.com/office/drawing/2010/main" val="0"/>
              </a:ext>
            </a:extLst>
          </a:blip>
          <a:srcRect/>
          <a:stretch>
            <a:fillRect/>
          </a:stretch>
        </p:blipFill>
        <p:spPr bwMode="auto">
          <a:xfrm>
            <a:off x="1307419" y="1833381"/>
            <a:ext cx="6376761" cy="4632733"/>
          </a:xfrm>
          <a:prstGeom prst="rect">
            <a:avLst/>
          </a:prstGeom>
          <a:noFill/>
          <a:ln>
            <a:noFill/>
          </a:ln>
        </p:spPr>
      </p:pic>
    </p:spTree>
    <p:extLst>
      <p:ext uri="{BB962C8B-B14F-4D97-AF65-F5344CB8AC3E}">
        <p14:creationId xmlns:p14="http://schemas.microsoft.com/office/powerpoint/2010/main" val="25011453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617743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 for coming!</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1212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74839" y="2503895"/>
            <a:ext cx="7556485" cy="1143000"/>
          </a:xfrm>
        </p:spPr>
        <p:txBody>
          <a:bodyPr/>
          <a:lstStyle/>
          <a:p>
            <a:r>
              <a:rPr lang="en-US" sz="4400" b="0" dirty="0" smtClean="0"/>
              <a:t>I didn’t know I had to!</a:t>
            </a:r>
            <a:endParaRPr lang="en-US" sz="4400" b="0" dirty="0"/>
          </a:p>
        </p:txBody>
      </p:sp>
    </p:spTree>
    <p:extLst>
      <p:ext uri="{BB962C8B-B14F-4D97-AF65-F5344CB8AC3E}">
        <p14:creationId xmlns:p14="http://schemas.microsoft.com/office/powerpoint/2010/main" val="763833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91887" y="757646"/>
            <a:ext cx="8239438" cy="5927825"/>
          </a:xfrm>
        </p:spPr>
        <p:txBody>
          <a:bodyPr>
            <a:noAutofit/>
          </a:bodyPr>
          <a:lstStyle/>
          <a:p>
            <a:r>
              <a:rPr lang="en-US" sz="3200" dirty="0" smtClean="0"/>
              <a:t>Direct deposit is mandatory for employment at NCSU.</a:t>
            </a:r>
          </a:p>
          <a:p>
            <a:r>
              <a:rPr lang="en-US" sz="3200" dirty="0" smtClean="0"/>
              <a:t>New Hires enroll in ESS </a:t>
            </a:r>
          </a:p>
          <a:p>
            <a:r>
              <a:rPr lang="en-US" sz="3200" dirty="0" smtClean="0"/>
              <a:t>Rehires need to make sure direct deposit is still active. Re-enroll if no info. </a:t>
            </a:r>
          </a:p>
          <a:p>
            <a:r>
              <a:rPr lang="en-US" sz="3200" dirty="0" smtClean="0"/>
              <a:t>Give pamphlets to students and tell them to read it. Everything they need to know to get paid is in it. </a:t>
            </a:r>
          </a:p>
          <a:p>
            <a:r>
              <a:rPr lang="en-US" sz="3200" dirty="0" smtClean="0"/>
              <a:t>Changes to direct deposit can not be made in ESS</a:t>
            </a:r>
            <a:r>
              <a:rPr lang="en-US" sz="4400" dirty="0" smtClean="0"/>
              <a:t>. </a:t>
            </a:r>
            <a:endParaRPr lang="en-US" sz="4400" dirty="0"/>
          </a:p>
        </p:txBody>
      </p:sp>
    </p:spTree>
    <p:extLst>
      <p:ext uri="{BB962C8B-B14F-4D97-AF65-F5344CB8AC3E}">
        <p14:creationId xmlns:p14="http://schemas.microsoft.com/office/powerpoint/2010/main" val="998093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31" y="1493550"/>
            <a:ext cx="8307503" cy="4175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0866225"/>
      </p:ext>
    </p:extLst>
  </p:cSld>
  <p:clrMapOvr>
    <a:masterClrMapping/>
  </p:clrMapOvr>
</p:sld>
</file>

<file path=ppt/theme/theme1.xml><?xml version="1.0" encoding="utf-8"?>
<a:theme xmlns:a="http://schemas.openxmlformats.org/drawingml/2006/main" name="NCStateU-horizontal-left-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ncstate-ppt-template-horizontal-left-logo (2)</Template>
  <TotalTime>440</TotalTime>
  <Words>2077</Words>
  <Application>Microsoft Office PowerPoint</Application>
  <PresentationFormat>On-screen Show (4:3)</PresentationFormat>
  <Paragraphs>244</Paragraphs>
  <Slides>65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65</vt:i4>
      </vt:variant>
    </vt:vector>
  </HeadingPairs>
  <TitlesOfParts>
    <vt:vector size="73" baseType="lpstr">
      <vt:lpstr>ＭＳ Ｐゴシック</vt:lpstr>
      <vt:lpstr>Arial</vt:lpstr>
      <vt:lpstr>Arial Narrow</vt:lpstr>
      <vt:lpstr>Calibri</vt:lpstr>
      <vt:lpstr>Times New Roman</vt:lpstr>
      <vt:lpstr>NCStateU-horizontal-left-logo</vt:lpstr>
      <vt:lpstr>Document</vt:lpstr>
      <vt:lpstr>Worksheet</vt:lpstr>
      <vt:lpstr>WELCOME!</vt:lpstr>
      <vt:lpstr>Website Resources </vt:lpstr>
      <vt:lpstr>PowerPoint Presentation</vt:lpstr>
      <vt:lpstr>Most Important Question…</vt:lpstr>
      <vt:lpstr>How do I get paid?</vt:lpstr>
      <vt:lpstr>PowerPoint Presentation</vt:lpstr>
      <vt:lpstr>I didn’t know I had to!</vt:lpstr>
      <vt:lpstr>PowerPoint Presentation</vt:lpstr>
      <vt:lpstr>PowerPoint Presentation</vt:lpstr>
      <vt:lpstr>PowerPoint Presentation</vt:lpstr>
      <vt:lpstr>PowerPoint Presentation</vt:lpstr>
      <vt:lpstr>PowerPoint Presentation</vt:lpstr>
      <vt:lpstr>PowerPoint Presentation</vt:lpstr>
      <vt:lpstr>Contact </vt:lpstr>
      <vt:lpstr>International Employment</vt:lpstr>
      <vt:lpstr>International Employment</vt:lpstr>
      <vt:lpstr>International Employment</vt:lpstr>
      <vt:lpstr>International Employment</vt:lpstr>
      <vt:lpstr>International Employment</vt:lpstr>
      <vt:lpstr>International Employment</vt:lpstr>
      <vt:lpstr>International Taxation</vt:lpstr>
      <vt:lpstr>Contact Information for  International Taxation</vt:lpstr>
      <vt:lpstr>Meetings</vt:lpstr>
      <vt:lpstr>Why is it so important for our Foreign Nationals to meet with International Taxation?</vt:lpstr>
      <vt:lpstr>Types of Taxable Compensation Per IRS</vt:lpstr>
      <vt:lpstr>Scholarships</vt:lpstr>
      <vt:lpstr>Payments to Employees Working Outside of the United States</vt:lpstr>
      <vt:lpstr>Contact Information</vt:lpstr>
      <vt:lpstr>Questions?</vt:lpstr>
      <vt:lpstr>Office of International Services </vt:lpstr>
      <vt:lpstr>OIS – Important Employment Reminders</vt:lpstr>
      <vt:lpstr>Transportation Parking-Wolfline-GoPass</vt:lpstr>
      <vt:lpstr>Graduate Parking Options</vt:lpstr>
      <vt:lpstr>Graduate Parking Options</vt:lpstr>
      <vt:lpstr>Graduate Parking Permits</vt:lpstr>
      <vt:lpstr>Wolfline</vt:lpstr>
      <vt:lpstr>GoPass</vt:lpstr>
      <vt:lpstr>Graduate Student Support Plan (GSSP)</vt:lpstr>
      <vt:lpstr>What is the GSSP?</vt:lpstr>
      <vt:lpstr>Size &amp; Scope</vt:lpstr>
      <vt:lpstr>Eligibility Requirements</vt:lpstr>
      <vt:lpstr>Receiving Benefits</vt:lpstr>
      <vt:lpstr>Deadlines</vt:lpstr>
      <vt:lpstr>Funding the GSSP</vt:lpstr>
      <vt:lpstr>Graduate Support System (MyPack Portal)</vt:lpstr>
      <vt:lpstr>GSSP For Students: go.ncsu.edu/gssp  GSSP For Administrators: go.ncsu.edu/gssp-admin </vt:lpstr>
      <vt:lpstr>Graduate Appointments</vt:lpstr>
      <vt:lpstr>Calendar/Deadline Reminders</vt:lpstr>
      <vt:lpstr>NextGen Training</vt:lpstr>
      <vt:lpstr>Graduate Fellowship Updates</vt:lpstr>
      <vt:lpstr>PowerPoint Presentation</vt:lpstr>
      <vt:lpstr>Login </vt:lpstr>
      <vt:lpstr>Fellowship Summary </vt:lpstr>
      <vt:lpstr>Fellowship Summary </vt:lpstr>
      <vt:lpstr>Select to View Detail of Fellowship</vt:lpstr>
      <vt:lpstr>Fellowship Details Expanded</vt:lpstr>
      <vt:lpstr>Fellowship Disbursement Expanded</vt:lpstr>
      <vt:lpstr>Fellowship Disbursement Expanded</vt:lpstr>
      <vt:lpstr>Fellowship Disbursement Expanded</vt:lpstr>
      <vt:lpstr>PowerPoint Presentation</vt:lpstr>
      <vt:lpstr>OnBase Documents</vt:lpstr>
      <vt:lpstr>OnBase Documents</vt:lpstr>
      <vt:lpstr>OnBase Documents</vt:lpstr>
      <vt:lpstr>Questions?</vt:lpstr>
      <vt:lpstr>Thank you for coming!</vt:lpstr>
    </vt:vector>
  </TitlesOfParts>
  <Company>North Carolina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Employment</dc:title>
  <dc:creator>Jill Blitstein</dc:creator>
  <cp:lastModifiedBy>Siarra Dickey</cp:lastModifiedBy>
  <cp:revision>13</cp:revision>
  <dcterms:created xsi:type="dcterms:W3CDTF">2016-07-08T12:53:37Z</dcterms:created>
  <dcterms:modified xsi:type="dcterms:W3CDTF">2016-07-11T18:58:46Z</dcterms:modified>
</cp:coreProperties>
</file>